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56" r:id="rId3"/>
    <p:sldId id="261" r:id="rId4"/>
    <p:sldId id="257" r:id="rId5"/>
    <p:sldId id="260" r:id="rId6"/>
    <p:sldId id="262" r:id="rId7"/>
    <p:sldId id="263" r:id="rId8"/>
    <p:sldId id="264" r:id="rId9"/>
    <p:sldId id="271" r:id="rId10"/>
    <p:sldId id="272" r:id="rId11"/>
    <p:sldId id="270" r:id="rId12"/>
    <p:sldId id="274" r:id="rId13"/>
    <p:sldId id="266" r:id="rId14"/>
    <p:sldId id="267" r:id="rId15"/>
    <p:sldId id="268" r:id="rId16"/>
    <p:sldId id="275" r:id="rId17"/>
    <p:sldId id="273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65" r:id="rId28"/>
    <p:sldId id="269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061830346210039"/>
          <c:y val="4.7799302902314086E-2"/>
          <c:w val="0.53448039381083856"/>
          <c:h val="0.798560282980990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Лист1!$A$2:$A$5</c:f>
              <c:strCache>
                <c:ptCount val="4"/>
                <c:pt idx="1">
                  <c:v>сентябрь</c:v>
                </c:pt>
                <c:pt idx="2">
                  <c:v>январь</c:v>
                </c:pt>
                <c:pt idx="3">
                  <c:v>май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15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cat>
            <c:strRef>
              <c:f>Лист1!$A$2:$A$5</c:f>
              <c:strCache>
                <c:ptCount val="4"/>
                <c:pt idx="1">
                  <c:v>сентябрь</c:v>
                </c:pt>
                <c:pt idx="2">
                  <c:v>январь</c:v>
                </c:pt>
                <c:pt idx="3">
                  <c:v>май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35</c:v>
                </c:pt>
                <c:pt idx="2">
                  <c:v>25</c:v>
                </c:pt>
                <c:pt idx="3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Лист1!$A$2:$A$5</c:f>
              <c:strCache>
                <c:ptCount val="4"/>
                <c:pt idx="1">
                  <c:v>сентябрь</c:v>
                </c:pt>
                <c:pt idx="2">
                  <c:v>январь</c:v>
                </c:pt>
                <c:pt idx="3">
                  <c:v>май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48</c:v>
                </c:pt>
                <c:pt idx="2">
                  <c:v>63</c:v>
                </c:pt>
                <c:pt idx="3">
                  <c:v>84</c:v>
                </c:pt>
              </c:numCache>
            </c:numRef>
          </c:val>
        </c:ser>
        <c:axId val="65984000"/>
        <c:axId val="65985536"/>
      </c:barChart>
      <c:catAx>
        <c:axId val="65984000"/>
        <c:scaling>
          <c:orientation val="minMax"/>
        </c:scaling>
        <c:axPos val="l"/>
        <c:tickLblPos val="nextTo"/>
        <c:txPr>
          <a:bodyPr/>
          <a:lstStyle/>
          <a:p>
            <a:pPr>
              <a:defRPr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  <c:crossAx val="65985536"/>
        <c:crosses val="autoZero"/>
        <c:auto val="1"/>
        <c:lblAlgn val="ctr"/>
        <c:lblOffset val="100"/>
      </c:catAx>
      <c:valAx>
        <c:axId val="6598553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  <c:crossAx val="6598400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solidFill>
                <a:schemeClr val="accent4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1">
                  <c:v>сентябрь</c:v>
                </c:pt>
                <c:pt idx="2">
                  <c:v>январь</c:v>
                </c:pt>
                <c:pt idx="3">
                  <c:v>май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cat>
            <c:strRef>
              <c:f>Лист1!$A$2:$A$5</c:f>
              <c:strCache>
                <c:ptCount val="4"/>
                <c:pt idx="1">
                  <c:v>сентябрь</c:v>
                </c:pt>
                <c:pt idx="2">
                  <c:v>январь</c:v>
                </c:pt>
                <c:pt idx="3">
                  <c:v>май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20</c:v>
                </c:pt>
                <c:pt idx="2">
                  <c:v>16</c:v>
                </c:pt>
                <c:pt idx="3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выокий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Лист1!$A$2:$A$5</c:f>
              <c:strCache>
                <c:ptCount val="4"/>
                <c:pt idx="1">
                  <c:v>сентябрь</c:v>
                </c:pt>
                <c:pt idx="2">
                  <c:v>январь</c:v>
                </c:pt>
                <c:pt idx="3">
                  <c:v>май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80</c:v>
                </c:pt>
                <c:pt idx="2">
                  <c:v>85</c:v>
                </c:pt>
                <c:pt idx="3">
                  <c:v>90</c:v>
                </c:pt>
              </c:numCache>
            </c:numRef>
          </c:val>
        </c:ser>
        <c:axId val="69495808"/>
        <c:axId val="69513984"/>
      </c:barChart>
      <c:catAx>
        <c:axId val="69495808"/>
        <c:scaling>
          <c:orientation val="minMax"/>
        </c:scaling>
        <c:axPos val="l"/>
        <c:tickLblPos val="nextTo"/>
        <c:txPr>
          <a:bodyPr/>
          <a:lstStyle/>
          <a:p>
            <a:pPr>
              <a:defRPr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  <c:crossAx val="69513984"/>
        <c:crosses val="autoZero"/>
        <c:auto val="1"/>
        <c:lblAlgn val="ctr"/>
        <c:lblOffset val="100"/>
      </c:catAx>
      <c:valAx>
        <c:axId val="6951398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  <c:crossAx val="6949580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solidFill>
                <a:schemeClr val="accent4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ownloads\b3a17c11-79d0-4f51-8b56-dd447cbc34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642918"/>
            <a:ext cx="6696744" cy="57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7604" y="404663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Всероссийский конкурс профессионального мастерства работников сферы дополнительного образования «Сердце отдаю детям»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62299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«Зорко </a:t>
            </a:r>
            <a:r>
              <a:rPr lang="ru-RU" sz="2400" b="1" dirty="0">
                <a:solidFill>
                  <a:srgbClr val="C00000"/>
                </a:solidFill>
              </a:rPr>
              <a:t>одно лишь сердце. Самого главного глазами не </a:t>
            </a:r>
            <a:r>
              <a:rPr lang="ru-RU" sz="2400" b="1" dirty="0" smtClean="0">
                <a:solidFill>
                  <a:srgbClr val="C00000"/>
                </a:solidFill>
              </a:rPr>
              <a:t>увидишь…»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0172" y="6093296"/>
            <a:ext cx="277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</a:rPr>
              <a:t>Антуан де Сент-Экзюпери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xmlns="" val="10570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Наглядный метод</a:t>
            </a:r>
            <a:endParaRPr lang="ru-RU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нагляд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428736"/>
            <a:ext cx="3527034" cy="470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наг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247" y="1442026"/>
            <a:ext cx="3569348" cy="475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255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Практический метод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прак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4737857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маль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857364"/>
            <a:ext cx="3214674" cy="428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4232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акт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14290"/>
            <a:ext cx="5528804" cy="261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р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3214686"/>
            <a:ext cx="6554314" cy="309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Проблемно-поисковый метод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проб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71546"/>
            <a:ext cx="352427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ролб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285860"/>
            <a:ext cx="3643320" cy="485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ма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929066"/>
            <a:ext cx="3571900" cy="267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58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Формы организации учебных занятий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Clr>
                <a:schemeClr val="accent4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Индивидуальный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500282"/>
            <a:ext cx="385765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571744"/>
            <a:ext cx="385765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274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112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600" i="1" dirty="0" smtClean="0">
                <a:solidFill>
                  <a:schemeClr val="accent4">
                    <a:lumMod val="50000"/>
                  </a:schemeClr>
                </a:solidFill>
              </a:rPr>
              <a:t>Групповые</a:t>
            </a:r>
            <a:endParaRPr lang="ru-RU" sz="3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групппп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груп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071546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929066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43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600" i="1" dirty="0" smtClean="0">
                <a:solidFill>
                  <a:schemeClr val="accent4">
                    <a:lumMod val="50000"/>
                  </a:schemeClr>
                </a:solidFill>
              </a:rPr>
              <a:t>Коллективные</a:t>
            </a:r>
            <a:endParaRPr lang="ru-RU" sz="3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колект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00108"/>
            <a:ext cx="3500462" cy="262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колект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000108"/>
            <a:ext cx="3517600" cy="26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колект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000504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колект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857628"/>
            <a:ext cx="3714744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141290" cy="273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142984"/>
            <a:ext cx="4000528" cy="273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256"/>
            <a:ext cx="3900590" cy="232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143380"/>
            <a:ext cx="359598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500298" y="357166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пособия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082660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chemeClr val="accent4">
                    <a:lumMod val="50000"/>
                  </a:schemeClr>
                </a:solidFill>
              </a:rPr>
              <a:t>Графика.Стилизация.Трансформация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Орнамент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571612"/>
            <a:ext cx="3501434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571612"/>
            <a:ext cx="3277902" cy="471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14290"/>
            <a:ext cx="4429156" cy="308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642918"/>
            <a:ext cx="3699505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00438"/>
            <a:ext cx="4429156" cy="311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9YFa1VGamxk.jpg"/>
          <p:cNvPicPr>
            <a:picLocks noChangeAspect="1" noChangeArrowheads="1"/>
          </p:cNvPicPr>
          <p:nvPr/>
        </p:nvPicPr>
        <p:blipFill>
          <a:blip r:embed="rId2"/>
          <a:srcRect t="17569" r="1760" b="18433"/>
          <a:stretch>
            <a:fillRect/>
          </a:stretch>
        </p:blipFill>
        <p:spPr bwMode="auto">
          <a:xfrm>
            <a:off x="2714612" y="2428868"/>
            <a:ext cx="3266538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85720" y="428604"/>
            <a:ext cx="821537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Васильчук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Ольга Александровна</a:t>
            </a:r>
          </a:p>
          <a:p>
            <a:pPr algn="ctr"/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</a:rPr>
              <a:t>педагог дополнительного образования 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МБУДО ЗАТО г.Североморск Центр дополнительного образования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15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285992"/>
            <a:ext cx="2946420" cy="438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14290"/>
            <a:ext cx="2885285" cy="428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5.jpg"/>
          <p:cNvPicPr>
            <a:picLocks noChangeAspect="1"/>
          </p:cNvPicPr>
          <p:nvPr/>
        </p:nvPicPr>
        <p:blipFill>
          <a:blip r:embed="rId4"/>
          <a:srcRect l="1563" t="3375" r="55468" b="3243"/>
          <a:stretch>
            <a:fillRect/>
          </a:stretch>
        </p:blipFill>
        <p:spPr>
          <a:xfrm>
            <a:off x="6215074" y="2428868"/>
            <a:ext cx="2783497" cy="420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Проектирование.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Конструирование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48" t="4349" r="6522"/>
          <a:stretch>
            <a:fillRect/>
          </a:stretch>
        </p:blipFill>
        <p:spPr>
          <a:xfrm>
            <a:off x="5500694" y="4286256"/>
            <a:ext cx="2928958" cy="23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8.jpg"/>
          <p:cNvPicPr>
            <a:picLocks noChangeAspect="1"/>
          </p:cNvPicPr>
          <p:nvPr/>
        </p:nvPicPr>
        <p:blipFill>
          <a:blip r:embed="rId3"/>
          <a:srcRect l="3409" r="1136"/>
          <a:stretch>
            <a:fillRect/>
          </a:stretch>
        </p:blipFill>
        <p:spPr>
          <a:xfrm>
            <a:off x="2071670" y="1142984"/>
            <a:ext cx="497793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5.jpg"/>
          <p:cNvPicPr>
            <a:picLocks noChangeAspect="1"/>
          </p:cNvPicPr>
          <p:nvPr/>
        </p:nvPicPr>
        <p:blipFill>
          <a:blip r:embed="rId4" cstate="print"/>
          <a:srcRect b="12820"/>
          <a:stretch>
            <a:fillRect/>
          </a:stretch>
        </p:blipFill>
        <p:spPr>
          <a:xfrm>
            <a:off x="642910" y="4214818"/>
            <a:ext cx="371474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14290"/>
            <a:ext cx="3429024" cy="338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7.jpg"/>
          <p:cNvPicPr>
            <a:picLocks noChangeAspect="1"/>
          </p:cNvPicPr>
          <p:nvPr/>
        </p:nvPicPr>
        <p:blipFill>
          <a:blip r:embed="rId3" cstate="print"/>
          <a:srcRect t="4862"/>
          <a:stretch>
            <a:fillRect/>
          </a:stretch>
        </p:blipFill>
        <p:spPr>
          <a:xfrm>
            <a:off x="4714876" y="3929066"/>
            <a:ext cx="4311798" cy="279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929066"/>
            <a:ext cx="4350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9.jpg"/>
          <p:cNvPicPr>
            <a:picLocks noChangeAspect="1"/>
          </p:cNvPicPr>
          <p:nvPr/>
        </p:nvPicPr>
        <p:blipFill>
          <a:blip r:embed="rId5"/>
          <a:srcRect t="2083" b="32292"/>
          <a:stretch>
            <a:fillRect/>
          </a:stretch>
        </p:blipFill>
        <p:spPr>
          <a:xfrm>
            <a:off x="5072066" y="357166"/>
            <a:ext cx="3714776" cy="325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Макетирование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05" t="2222"/>
          <a:stretch>
            <a:fillRect/>
          </a:stretch>
        </p:blipFill>
        <p:spPr>
          <a:xfrm>
            <a:off x="428596" y="1000108"/>
            <a:ext cx="5143536" cy="305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1.jpg"/>
          <p:cNvPicPr>
            <a:picLocks noChangeAspect="1"/>
          </p:cNvPicPr>
          <p:nvPr/>
        </p:nvPicPr>
        <p:blipFill>
          <a:blip r:embed="rId3" cstate="print"/>
          <a:srcRect l="4411" t="8824" r="5147"/>
          <a:stretch>
            <a:fillRect/>
          </a:stretch>
        </p:blipFill>
        <p:spPr>
          <a:xfrm>
            <a:off x="5857884" y="1285860"/>
            <a:ext cx="2928958" cy="2214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2.jpg"/>
          <p:cNvPicPr>
            <a:picLocks noChangeAspect="1"/>
          </p:cNvPicPr>
          <p:nvPr/>
        </p:nvPicPr>
        <p:blipFill>
          <a:blip r:embed="rId4" cstate="print"/>
          <a:srcRect l="8130" t="7227" r="10569" b="6052"/>
          <a:stretch>
            <a:fillRect/>
          </a:stretch>
        </p:blipFill>
        <p:spPr>
          <a:xfrm>
            <a:off x="3286116" y="4357694"/>
            <a:ext cx="2589628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3.jpg"/>
          <p:cNvPicPr>
            <a:picLocks noChangeAspect="1"/>
          </p:cNvPicPr>
          <p:nvPr/>
        </p:nvPicPr>
        <p:blipFill>
          <a:blip r:embed="rId5" cstate="print"/>
          <a:srcRect l="20455" t="6061" r="4544" b="3029"/>
          <a:stretch>
            <a:fillRect/>
          </a:stretch>
        </p:blipFill>
        <p:spPr>
          <a:xfrm>
            <a:off x="6143636" y="3929066"/>
            <a:ext cx="2750363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286256"/>
            <a:ext cx="2857488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Шрифты.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Буквица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785926"/>
            <a:ext cx="4079393" cy="387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6" name="AutoShape 2" descr="Файл:Устав Остромерова евангелия 1057.svg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785926"/>
            <a:ext cx="4253797" cy="3904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Декоративная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графика. Живопись.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Граттаж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 Монотипия.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3929066"/>
            <a:ext cx="2071702" cy="280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rcRect l="2088" r="-209"/>
          <a:stretch>
            <a:fillRect/>
          </a:stretch>
        </p:blipFill>
        <p:spPr>
          <a:xfrm>
            <a:off x="714348" y="1285860"/>
            <a:ext cx="3576991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rcRect l="13123" t="10557" r="11586" b="14662"/>
          <a:stretch>
            <a:fillRect/>
          </a:stretch>
        </p:blipFill>
        <p:spPr>
          <a:xfrm>
            <a:off x="214282" y="4071942"/>
            <a:ext cx="3212759" cy="239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1285860"/>
            <a:ext cx="3639699" cy="259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4143380"/>
            <a:ext cx="3143240" cy="228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Выставка работ с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фотозоной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8" y="1428736"/>
            <a:ext cx="3619525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357298"/>
            <a:ext cx="3643338" cy="273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7.jpg"/>
          <p:cNvPicPr>
            <a:picLocks noChangeAspect="1"/>
          </p:cNvPicPr>
          <p:nvPr/>
        </p:nvPicPr>
        <p:blipFill>
          <a:blip r:embed="rId4" cstate="print"/>
          <a:srcRect t="2683" r="1333"/>
          <a:stretch>
            <a:fillRect/>
          </a:stretch>
        </p:blipFill>
        <p:spPr>
          <a:xfrm>
            <a:off x="4643438" y="4429132"/>
            <a:ext cx="393544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4286256"/>
            <a:ext cx="3214710" cy="24110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14546" y="857232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chemeClr val="accent4">
                    <a:lumMod val="50000"/>
                  </a:schemeClr>
                </a:solidFill>
              </a:rPr>
              <a:t>Совместный проект педагог и ученик</a:t>
            </a:r>
            <a:endParaRPr lang="ru-RU" sz="2400" b="1" i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381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Результативность программы </a:t>
            </a:r>
            <a:endParaRPr lang="ru-RU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05664381"/>
              </p:ext>
            </p:extLst>
          </p:nvPr>
        </p:nvGraphicFramePr>
        <p:xfrm>
          <a:off x="107504" y="2043289"/>
          <a:ext cx="8964488" cy="447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75856" y="1520069"/>
            <a:ext cx="305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spc="3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год обучения</a:t>
            </a:r>
            <a:endParaRPr lang="ru-RU" sz="2800" b="1" i="1" spc="3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92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71441795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5816" y="78261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spc="3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год обучения</a:t>
            </a:r>
            <a:endParaRPr lang="ru-RU" sz="2800" b="1" i="1" spc="3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0" name="AutoShape 2" descr="Файл:Устав Остромерова евангелия 1057.svg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58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.jpg"/>
          <p:cNvPicPr>
            <a:picLocks noChangeAspect="1"/>
          </p:cNvPicPr>
          <p:nvPr/>
        </p:nvPicPr>
        <p:blipFill>
          <a:blip r:embed="rId2"/>
          <a:srcRect l="5468" t="28016" r="4297" b="5447"/>
          <a:stretch>
            <a:fillRect/>
          </a:stretch>
        </p:blipFill>
        <p:spPr>
          <a:xfrm>
            <a:off x="1071538" y="1285860"/>
            <a:ext cx="7072362" cy="523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428604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2971" y="148478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МБУДО ЗАТО г. Североморск ЦДО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9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2404864"/>
          </a:xfrm>
        </p:spPr>
        <p:txBody>
          <a:bodyPr>
            <a:normAutofit lnSpcReduction="10000"/>
          </a:bodyPr>
          <a:lstStyle/>
          <a:p>
            <a:pPr marL="137160" indent="0" algn="ctr">
              <a:buNone/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ДОПОЛНИТЕЛЬНАЯ ОБЩЕОБРАЗОВАТЕЛЬНАЯ</a:t>
            </a: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ОБЩЕРАЗВИВАЮЩАЯ ПРОГРАММА ТЕХНИЧЕСКОЙ 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НАПРАВЛЕННОСТИ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«ДИЗАЙНЕР»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5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Актуальность дополнительной образовательной программы состоит в том, что она стимулирует познавательную деятельность учащихся в области современного дизайнерского искусства, а также в ее практической направленности.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608" y="592869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6813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Развитие творческого потенциала личности, оказание практической квалифицированной помощи детям, проявляющим интерес к профессии дизайнера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589817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программы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2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709160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Формировать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у учащихся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представление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о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дизайне, о создании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эстетически значимых и функциональных изделий и проектной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деятельности</a:t>
            </a:r>
          </a:p>
          <a:p>
            <a:pPr lvl="0">
              <a:buClr>
                <a:schemeClr val="accent4">
                  <a:lumMod val="50000"/>
                </a:schemeClr>
              </a:buClr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Р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азвивать общий кругозор, внимание, фантазию, воображение, наблюдательность, художественно-эстетический вкус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и чувство прекрасного для личностного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развития и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профессионального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самоопределения</a:t>
            </a:r>
          </a:p>
          <a:p>
            <a:pPr lvl="0">
              <a:buClr>
                <a:schemeClr val="accent4">
                  <a:lumMod val="50000"/>
                </a:schemeClr>
              </a:buClr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Воспитать интерес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к истории родного края и декоративно-прикладному творчеству, гражданственности и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патриотизму, умение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работать в коллективе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4766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программы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55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832688"/>
          </a:xfrm>
        </p:spPr>
        <p:txBody>
          <a:bodyPr/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Программа рассчитана на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156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ч. в год. В объединение дети зачисляются на основе добровольного заявления родителей или законных представителей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137160" indent="0">
              <a:buClr>
                <a:schemeClr val="accent4">
                  <a:lumMod val="50000"/>
                </a:schemeClr>
              </a:buClr>
              <a:buNone/>
            </a:pP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Объединение посещают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дети 10-18 лет</a:t>
            </a:r>
          </a:p>
          <a:p>
            <a:pPr marL="137160" indent="0">
              <a:buClr>
                <a:schemeClr val="accent4">
                  <a:lumMod val="50000"/>
                </a:schemeClr>
              </a:buClr>
              <a:buNone/>
            </a:pP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Занятия проводятся 2 раза в неделю.</a:t>
            </a:r>
            <a:br>
              <a:rPr lang="ru-RU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Продолжительность занятия 2 академических часа (с переменой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6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Приемы и методы, используемые на занятиях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Словесный метод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0" name="AutoShape 2" descr="https://sun9-4.userapi.com/impg/5U0_FjhrXOdgcfNRWwd8THx6YTBHdB3dy7AyhQ/U-roeBHbfoE.jpg?size=1280x890&amp;quality=95&amp;sign=4c8035861c68614e7f46014e653be0e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sun9-4.userapi.com/impg/5U0_FjhrXOdgcfNRWwd8THx6YTBHdB3dy7AyhQ/U-roeBHbfoE.jpg?size=1280x890&amp;quality=95&amp;sign=4c8035861c68614e7f46014e653be0e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https://sun9-4.userapi.com/impg/5U0_FjhrXOdgcfNRWwd8THx6YTBHdB3dy7AyhQ/U-roeBHbfoE.jpg?size=1280x890&amp;quality=95&amp;sign=4c8035861c68614e7f46014e653be0e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сл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571744"/>
            <a:ext cx="4335244" cy="301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нслов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071678"/>
            <a:ext cx="3053957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89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408</TotalTime>
  <Words>252</Words>
  <Application>Microsoft Office PowerPoint</Application>
  <PresentationFormat>Экран (4:3)</PresentationFormat>
  <Paragraphs>43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Приемы и методы, используемые на занятиях</vt:lpstr>
      <vt:lpstr>Наглядный метод</vt:lpstr>
      <vt:lpstr>Практический метод</vt:lpstr>
      <vt:lpstr>Слайд 12</vt:lpstr>
      <vt:lpstr>Проблемно-поисковый метод</vt:lpstr>
      <vt:lpstr>Формы организации учебных занятий</vt:lpstr>
      <vt:lpstr>Групповые</vt:lpstr>
      <vt:lpstr>Коллективные</vt:lpstr>
      <vt:lpstr>Слайд 17</vt:lpstr>
      <vt:lpstr>Графика.Стилизация.Трансформация. Орнамент</vt:lpstr>
      <vt:lpstr>Слайд 19</vt:lpstr>
      <vt:lpstr>Слайд 20</vt:lpstr>
      <vt:lpstr>Проектирование. Конструирование</vt:lpstr>
      <vt:lpstr>Слайд 22</vt:lpstr>
      <vt:lpstr>Макетирование</vt:lpstr>
      <vt:lpstr>Шрифты. Буквица</vt:lpstr>
      <vt:lpstr>Декоративная графика. Живопись. Граттаж. Монотипия.</vt:lpstr>
      <vt:lpstr>Выставка работ с фотозоной</vt:lpstr>
      <vt:lpstr>Результативность программы 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43</cp:revision>
  <dcterms:created xsi:type="dcterms:W3CDTF">2024-01-19T07:08:19Z</dcterms:created>
  <dcterms:modified xsi:type="dcterms:W3CDTF">2024-01-22T09:02:39Z</dcterms:modified>
</cp:coreProperties>
</file>