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49" r:id="rId1"/>
  </p:sldMasterIdLst>
  <p:notesMasterIdLst>
    <p:notesMasterId r:id="rId23"/>
  </p:notesMasterIdLst>
  <p:handoutMasterIdLst>
    <p:handoutMasterId r:id="rId24"/>
  </p:handoutMasterIdLst>
  <p:sldIdLst>
    <p:sldId id="259" r:id="rId2"/>
    <p:sldId id="261" r:id="rId3"/>
    <p:sldId id="260" r:id="rId4"/>
    <p:sldId id="263" r:id="rId5"/>
    <p:sldId id="299" r:id="rId6"/>
    <p:sldId id="256" r:id="rId7"/>
    <p:sldId id="264" r:id="rId8"/>
    <p:sldId id="305" r:id="rId9"/>
    <p:sldId id="317" r:id="rId10"/>
    <p:sldId id="294" r:id="rId11"/>
    <p:sldId id="265" r:id="rId12"/>
    <p:sldId id="270" r:id="rId13"/>
    <p:sldId id="312" r:id="rId14"/>
    <p:sldId id="313" r:id="rId15"/>
    <p:sldId id="310" r:id="rId16"/>
    <p:sldId id="314" r:id="rId17"/>
    <p:sldId id="290" r:id="rId18"/>
    <p:sldId id="282" r:id="rId19"/>
    <p:sldId id="289" r:id="rId20"/>
    <p:sldId id="318" r:id="rId21"/>
    <p:sldId id="26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EAC9CFC-E4A3-431B-AA52-9FB071B26042}">
          <p14:sldIdLst>
            <p14:sldId id="259"/>
            <p14:sldId id="261"/>
            <p14:sldId id="260"/>
            <p14:sldId id="263"/>
            <p14:sldId id="299"/>
            <p14:sldId id="256"/>
            <p14:sldId id="264"/>
            <p14:sldId id="305"/>
            <p14:sldId id="317"/>
            <p14:sldId id="294"/>
            <p14:sldId id="265"/>
            <p14:sldId id="270"/>
            <p14:sldId id="312"/>
            <p14:sldId id="313"/>
            <p14:sldId id="310"/>
            <p14:sldId id="314"/>
            <p14:sldId id="290"/>
            <p14:sldId id="282"/>
            <p14:sldId id="289"/>
            <p14:sldId id="318"/>
            <p14:sldId id="268"/>
          </p14:sldIdLst>
        </p14:section>
        <p14:section name="Раздел без заголовка" id="{3F6FBF66-A6A9-4898-BB9D-29433F6BEB18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=""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291" autoAdjust="0"/>
  </p:normalViewPr>
  <p:slideViewPr>
    <p:cSldViewPr snapToGrid="0">
      <p:cViewPr>
        <p:scale>
          <a:sx n="72" d="100"/>
          <a:sy n="72" d="100"/>
        </p:scale>
        <p:origin x="-53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545D8-D668-4654-BEF0-CA224425E946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B33D9-E526-4237-8421-9DF5317F4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855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A52D8-1A8E-4F57-BDE3-F11997F8CF05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7DAA6-A993-4C31-A68A-C6B51969C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6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135A-D861-4CA7-AB47-58660F98634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03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33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70878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84324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543222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65646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382552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75201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53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99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4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F927C-B73E-4F9D-ADFE-F6E23BD7CEE8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49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6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7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2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9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>
        <p14:reveal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E45F-652B-4E89-8925-000B0AB8FD98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2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>
        <p14:reveal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4A3462A-2D5B-48AF-A3D4-EF8A90A50A80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14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  <p:sldLayoutId id="2147483964" r:id="rId15"/>
    <p:sldLayoutId id="2147483965" r:id="rId16"/>
    <p:sldLayoutId id="2147483966" r:id="rId17"/>
  </p:sldLayoutIdLst>
  <mc:AlternateContent xmlns:mc="http://schemas.openxmlformats.org/markup-compatibility/2006" xmlns:p14="http://schemas.microsoft.com/office/powerpoint/2010/main">
    <mc:Choice Requires="p14">
      <p:transition spd="slow" p14:dur="6500">
        <p14:reveal/>
      </p:transition>
    </mc:Choice>
    <mc:Fallback xmlns="">
      <p:transition spd="slow" advClick="0" advTm="0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D2463B-40F7-42B1-BD2F-7A0F58563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4221" y="0"/>
            <a:ext cx="9481622" cy="1640811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Муниципальное бюджетное  учреждение дополнительного образования</a:t>
            </a:r>
            <a:br>
              <a:rPr lang="ru-RU" sz="2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ru-RU" sz="2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ЦЕНТР ДОПОЛНИТЕЛЬНОГО ОБРАЗОВАНИЯ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002218" y="1825519"/>
            <a:ext cx="8765627" cy="2786490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sz="2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150000"/>
              </a:lnSpc>
            </a:pPr>
            <a:r>
              <a:rPr lang="ru-RU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 Condensed" panose="020B0502040204020203" pitchFamily="34" charset="0"/>
              </a:rPr>
              <a:t>Робототехника- приоритетное направление технического творчества в МБУДО ЗАТО г. Североморск ЦДО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3C36C67-8930-4A4E-B3F4-9E15116BC371}"/>
              </a:ext>
            </a:extLst>
          </p:cNvPr>
          <p:cNvSpPr txBox="1"/>
          <p:nvPr/>
        </p:nvSpPr>
        <p:spPr>
          <a:xfrm>
            <a:off x="3487415" y="2641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839199" y="5830957"/>
            <a:ext cx="2769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Андреева А.Ю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619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7"/>
          <a:stretch/>
        </p:blipFill>
        <p:spPr>
          <a:xfrm>
            <a:off x="355381" y="172685"/>
            <a:ext cx="5143500" cy="64953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66" y="271159"/>
            <a:ext cx="5588182" cy="41911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094D7AA-134B-4D1B-8227-959F10CC79D9}"/>
              </a:ext>
            </a:extLst>
          </p:cNvPr>
          <p:cNvSpPr txBox="1"/>
          <p:nvPr/>
        </p:nvSpPr>
        <p:spPr>
          <a:xfrm>
            <a:off x="7061981" y="5205046"/>
            <a:ext cx="5357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Bahnschrift Light Condensed" panose="020B0502040204020203" pitchFamily="34" charset="0"/>
              </a:rPr>
              <a:t>АВИАМОДЕЛИРОВАНИЕ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411688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79DDFC5-C793-42A1-BC86-FA04262BECF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924677" y="765341"/>
            <a:ext cx="4383087" cy="4568825"/>
          </a:xfrm>
        </p:spPr>
        <p:txBody>
          <a:bodyPr>
            <a:normAutofit fontScale="25000" lnSpcReduction="20000"/>
          </a:bodyPr>
          <a:lstStyle/>
          <a:p>
            <a:pPr indent="0" algn="ctr">
              <a:lnSpc>
                <a:spcPct val="170000"/>
              </a:lnSpc>
              <a:spcAft>
                <a:spcPts val="600"/>
              </a:spcAft>
              <a:buNone/>
            </a:pPr>
            <a:r>
              <a:rPr lang="ru-RU" sz="7400" kern="1400" dirty="0">
                <a:solidFill>
                  <a:schemeClr val="tx1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sz="7400" kern="1400" dirty="0">
                <a:solidFill>
                  <a:schemeClr val="tx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 ДОПОЛНИТЕЛЬНОГО ОБРАЗОВАНИЯ</a:t>
            </a:r>
            <a:r>
              <a:rPr lang="ru-RU" sz="7400" kern="1400" dirty="0">
                <a:solidFill>
                  <a:schemeClr val="tx1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большая творческая лаборатория, которая объединяет более 800 мальчишек и девчонок, увлеченных техникой. Для ребят открыты кружки по 9 направлениям технического творчества: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4A03F01-E90D-4240-8DA2-967AB77A8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974"/>
          <a:stretch/>
        </p:blipFill>
        <p:spPr>
          <a:xfrm>
            <a:off x="205756" y="153328"/>
            <a:ext cx="5928344" cy="3691576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9CD385-52C2-4870-9FA0-38C80F831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31" b="3844"/>
          <a:stretch/>
        </p:blipFill>
        <p:spPr>
          <a:xfrm>
            <a:off x="237198" y="4008374"/>
            <a:ext cx="4194794" cy="274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8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D7DC9A-367A-4F2C-BECF-18250A190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88" y="225083"/>
            <a:ext cx="5922499" cy="6414867"/>
          </a:xfrm>
        </p:spPr>
        <p:txBody>
          <a:bodyPr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/>
              <a:t> </a:t>
            </a:r>
            <a:r>
              <a:rPr lang="ru-RU" sz="3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РОБОТОТЕХНИКА</a:t>
            </a:r>
            <a:br>
              <a:rPr lang="ru-RU" sz="3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ru-RU" sz="3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ru-RU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Конструирование роботов и изучение азов визуального</a:t>
            </a:r>
            <a:r>
              <a:rPr lang="ru-RU" sz="2400" dirty="0">
                <a:latin typeface="Bahnschrift Light Condensed" panose="020B0502040204020203" pitchFamily="3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программирования. </a:t>
            </a:r>
            <a:r>
              <a:rPr lang="en-US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ru-RU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Малыши работают с конструктором </a:t>
            </a:r>
            <a:r>
              <a:rPr lang="ru-RU" sz="2400" dirty="0" err="1">
                <a:solidFill>
                  <a:schemeClr val="tx1"/>
                </a:solidFill>
                <a:latin typeface="Bahnschrift Light Condensed" panose="020B0502040204020203" pitchFamily="34" charset="0"/>
              </a:rPr>
              <a:t>Lego</a:t>
            </a:r>
            <a:r>
              <a:rPr lang="ru-RU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 </a:t>
            </a:r>
            <a:r>
              <a:rPr lang="ru-RU" sz="24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Education</a:t>
            </a:r>
            <a:r>
              <a:rPr lang="ru-RU" sz="24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 Light Condensed" panose="020B0502040204020203" pitchFamily="34" charset="0"/>
              </a:rPr>
              <a:t>WeDo</a:t>
            </a:r>
            <a:r>
              <a:rPr lang="ru-RU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,</a:t>
            </a:r>
            <a:r>
              <a:rPr lang="ru-RU" sz="2400" dirty="0">
                <a:latin typeface="Bahnschrift Light Condensed" panose="020B0502040204020203" pitchFamily="3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старшие с конструктором </a:t>
            </a:r>
            <a:r>
              <a:rPr lang="ru-RU" sz="2400" dirty="0" err="1">
                <a:solidFill>
                  <a:schemeClr val="tx1"/>
                </a:solidFill>
                <a:latin typeface="Bahnschrift Light Condensed" panose="020B0502040204020203" pitchFamily="34" charset="0"/>
              </a:rPr>
              <a:t>Lego</a:t>
            </a:r>
            <a:r>
              <a:rPr lang="ru-RU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  NXT и </a:t>
            </a:r>
            <a:r>
              <a:rPr lang="ru-RU" sz="2400" dirty="0" err="1">
                <a:solidFill>
                  <a:schemeClr val="tx1"/>
                </a:solidFill>
                <a:latin typeface="Bahnschrift Light Condensed" panose="020B0502040204020203" pitchFamily="34" charset="0"/>
              </a:rPr>
              <a:t>Mindstorms</a:t>
            </a:r>
            <a:r>
              <a:rPr lang="ru-RU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 EV3</a:t>
            </a:r>
            <a:br>
              <a:rPr lang="ru-RU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ru-RU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ru-RU" sz="2000" dirty="0">
                <a:latin typeface="Bahnschrift Light Condensed" panose="020B0502040204020203" pitchFamily="34" charset="0"/>
              </a:rPr>
              <a:t>В объединении «Робототехника»  занимаются более 100 детей.</a:t>
            </a:r>
            <a:endParaRPr lang="ru-RU" sz="2000" dirty="0">
              <a:solidFill>
                <a:schemeClr val="tx1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12" name="Объект 11">
            <a:extLst>
              <a:ext uri="{FF2B5EF4-FFF2-40B4-BE49-F238E27FC236}">
                <a16:creationId xmlns="" xmlns:a16="http://schemas.microsoft.com/office/drawing/2014/main" id="{9D5D8181-AB4E-43F6-9F7A-607B6427F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4306" b="37928"/>
          <a:stretch/>
        </p:blipFill>
        <p:spPr>
          <a:xfrm>
            <a:off x="6269502" y="0"/>
            <a:ext cx="5922498" cy="6858000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02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9C0B380-1D2F-46FE-BD2F-39AE5EF73CE1}"/>
              </a:ext>
            </a:extLst>
          </p:cNvPr>
          <p:cNvSpPr txBox="1"/>
          <p:nvPr/>
        </p:nvSpPr>
        <p:spPr>
          <a:xfrm>
            <a:off x="695106" y="515806"/>
            <a:ext cx="10090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Bahnschrift Light Condensed" panose="020B0502040204020203" pitchFamily="34" charset="0"/>
              </a:rPr>
              <a:t>Цель</a:t>
            </a:r>
            <a:r>
              <a:rPr lang="ru-RU" sz="2400" dirty="0">
                <a:latin typeface="Bahnschrift Light Condensed" panose="020B0502040204020203" pitchFamily="34" charset="0"/>
              </a:rPr>
              <a:t> : формирование интереса к техническим видам творчества, развитие конструктивного мышления средствами робототехники.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610F68A-CE26-488D-9643-9D77B90F4034}"/>
              </a:ext>
            </a:extLst>
          </p:cNvPr>
          <p:cNvSpPr txBox="1"/>
          <p:nvPr/>
        </p:nvSpPr>
        <p:spPr>
          <a:xfrm>
            <a:off x="4597791" y="1869290"/>
            <a:ext cx="315226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spc="300" dirty="0">
              <a:latin typeface="Bahnschrift Light Condensed" panose="020B0502040204020203" pitchFamily="34" charset="0"/>
            </a:endParaRPr>
          </a:p>
          <a:p>
            <a:pPr algn="ctr"/>
            <a:r>
              <a:rPr lang="ru-RU" sz="2000" b="1" spc="300" dirty="0">
                <a:latin typeface="Bahnschrift Light Condensed" panose="020B0502040204020203" pitchFamily="34" charset="0"/>
              </a:rPr>
              <a:t>Развивающие:</a:t>
            </a:r>
          </a:p>
          <a:p>
            <a:r>
              <a:rPr lang="ru-RU" dirty="0" smtClean="0">
                <a:latin typeface="Bahnschrift Light Condensed" panose="020B0502040204020203" pitchFamily="34" charset="0"/>
              </a:rPr>
              <a:t>- </a:t>
            </a:r>
            <a:r>
              <a:rPr lang="ru-RU" dirty="0">
                <a:latin typeface="Bahnschrift Light Condensed" panose="020B0502040204020203" pitchFamily="34" charset="0"/>
              </a:rPr>
              <a:t>развитие конструкторских навыков;</a:t>
            </a:r>
          </a:p>
          <a:p>
            <a:r>
              <a:rPr lang="ru-RU" dirty="0">
                <a:latin typeface="Bahnschrift Light Condensed" panose="020B0502040204020203" pitchFamily="34" charset="0"/>
              </a:rPr>
              <a:t>- развитие логического мышления;</a:t>
            </a:r>
          </a:p>
          <a:p>
            <a:r>
              <a:rPr lang="ru-RU" dirty="0">
                <a:latin typeface="Bahnschrift Light Condensed" panose="020B0502040204020203" pitchFamily="34" charset="0"/>
              </a:rPr>
              <a:t>- развитие пространственного воображения.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CEB2BD-F33D-4E51-A6F0-506D064E6E6E}"/>
              </a:ext>
            </a:extLst>
          </p:cNvPr>
          <p:cNvSpPr txBox="1"/>
          <p:nvPr/>
        </p:nvSpPr>
        <p:spPr>
          <a:xfrm>
            <a:off x="8351522" y="1613959"/>
            <a:ext cx="32674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spc="300" dirty="0">
              <a:latin typeface="Bahnschrift Light Condensed" panose="020B0502040204020203" pitchFamily="34" charset="0"/>
            </a:endParaRPr>
          </a:p>
          <a:p>
            <a:r>
              <a:rPr lang="ru-RU" sz="2000" b="1" spc="300" dirty="0">
                <a:latin typeface="Bahnschrift Light Condensed" panose="020B0502040204020203" pitchFamily="34" charset="0"/>
              </a:rPr>
              <a:t>Воспитательные:</a:t>
            </a:r>
          </a:p>
          <a:p>
            <a:r>
              <a:rPr lang="ru-RU" dirty="0" smtClean="0">
                <a:latin typeface="Bahnschrift Light Condensed" panose="020B0502040204020203" pitchFamily="34" charset="0"/>
              </a:rPr>
              <a:t>- </a:t>
            </a:r>
            <a:r>
              <a:rPr lang="ru-RU" dirty="0">
                <a:latin typeface="Bahnschrift Light Condensed" panose="020B0502040204020203" pitchFamily="34" charset="0"/>
              </a:rPr>
              <a:t>Повышение мотивации учащихся к изобретательству и созданию собственных роботизированных систем;</a:t>
            </a:r>
          </a:p>
          <a:p>
            <a:r>
              <a:rPr lang="ru-RU" dirty="0">
                <a:latin typeface="Bahnschrift Light Condensed" panose="020B0502040204020203" pitchFamily="34" charset="0"/>
              </a:rPr>
              <a:t>- Формирование у учащихся стремления к получению качественного законченного результата;</a:t>
            </a:r>
          </a:p>
          <a:p>
            <a:r>
              <a:rPr lang="ru-RU" dirty="0">
                <a:latin typeface="Bahnschrift Light Condensed" panose="020B0502040204020203" pitchFamily="34" charset="0"/>
              </a:rPr>
              <a:t>- Формирование навыков проектного мышления, работы в команде.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BDA2C04-BA0F-478E-A9BB-55E95C2968A7}"/>
              </a:ext>
            </a:extLst>
          </p:cNvPr>
          <p:cNvSpPr txBox="1"/>
          <p:nvPr/>
        </p:nvSpPr>
        <p:spPr>
          <a:xfrm>
            <a:off x="535877" y="1613959"/>
            <a:ext cx="33105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spc="300" dirty="0">
              <a:latin typeface="Bahnschrift Light Condensed" panose="020B0502040204020203" pitchFamily="34" charset="0"/>
            </a:endParaRPr>
          </a:p>
          <a:p>
            <a:pPr algn="ctr"/>
            <a:r>
              <a:rPr lang="ru-RU" sz="2000" b="1" spc="300" dirty="0">
                <a:latin typeface="Bahnschrift Light Condensed" panose="020B0502040204020203" pitchFamily="34" charset="0"/>
              </a:rPr>
              <a:t>Обучающие</a:t>
            </a:r>
            <a:r>
              <a:rPr lang="ru-RU" spc="300" dirty="0">
                <a:latin typeface="Bahnschrift Light Condensed" panose="020B0502040204020203" pitchFamily="34" charset="0"/>
              </a:rPr>
              <a:t>:</a:t>
            </a:r>
          </a:p>
          <a:p>
            <a:r>
              <a:rPr lang="ru-RU" dirty="0" smtClean="0">
                <a:latin typeface="Bahnschrift Light Condensed" panose="020B0502040204020203" pitchFamily="34" charset="0"/>
              </a:rPr>
              <a:t>- </a:t>
            </a:r>
            <a:r>
              <a:rPr lang="ru-RU" dirty="0">
                <a:latin typeface="Bahnschrift Light Condensed" panose="020B0502040204020203" pitchFamily="34" charset="0"/>
              </a:rPr>
              <a:t>дать первоначальные знания о конструкции робототехнических устройств;</a:t>
            </a:r>
          </a:p>
          <a:p>
            <a:r>
              <a:rPr lang="ru-RU" dirty="0">
                <a:latin typeface="Bahnschrift Light Condensed" panose="020B0502040204020203" pitchFamily="34" charset="0"/>
              </a:rPr>
              <a:t>- научить приемам сборки и программирования робототехнических устройств;</a:t>
            </a:r>
          </a:p>
          <a:p>
            <a:r>
              <a:rPr lang="ru-RU" dirty="0">
                <a:latin typeface="Bahnschrift Light Condensed" panose="020B0502040204020203" pitchFamily="34" charset="0"/>
              </a:rPr>
              <a:t>- сформировать общенаучные и технологические навыки конструирования и проектирования;</a:t>
            </a:r>
          </a:p>
          <a:p>
            <a:r>
              <a:rPr lang="ru-RU" dirty="0">
                <a:latin typeface="Bahnschrift Light Condensed" panose="020B0502040204020203" pitchFamily="34" charset="0"/>
              </a:rPr>
              <a:t>- ознакомить с правилами безопасной работы с   инструментами.</a:t>
            </a:r>
          </a:p>
          <a:p>
            <a:endParaRPr lang="ru-RU" sz="20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BF3756B-50A3-436E-896F-E0B0895F0841}"/>
              </a:ext>
            </a:extLst>
          </p:cNvPr>
          <p:cNvSpPr txBox="1"/>
          <p:nvPr/>
        </p:nvSpPr>
        <p:spPr>
          <a:xfrm>
            <a:off x="4441949" y="1346070"/>
            <a:ext cx="3152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Bahnschrift Light Condensed" panose="020B0502040204020203" pitchFamily="34" charset="0"/>
              </a:rPr>
              <a:t>Задачи</a:t>
            </a:r>
            <a:r>
              <a:rPr lang="ru-RU" sz="2800" b="1" dirty="0">
                <a:latin typeface="Bahnschrift Light SemiCondensed" panose="020B050204020402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261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98CA5EF-38CF-41EC-B2E2-DC3BEF44D0B5}"/>
              </a:ext>
            </a:extLst>
          </p:cNvPr>
          <p:cNvSpPr txBox="1"/>
          <p:nvPr/>
        </p:nvSpPr>
        <p:spPr>
          <a:xfrm>
            <a:off x="5148772" y="886264"/>
            <a:ext cx="65327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Bahnschrift Light Condensed" panose="020B0502040204020203" pitchFamily="34" charset="0"/>
              </a:rPr>
              <a:t>Результатом </a:t>
            </a:r>
            <a:r>
              <a:rPr lang="ru-RU" sz="2800" dirty="0">
                <a:latin typeface="Bahnschrift Light Condensed" panose="020B0502040204020203" pitchFamily="34" charset="0"/>
              </a:rPr>
              <a:t>обучения  является  получение навыков сборки простейшего робота-конструктора,  создание программы для его управления 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E4608E-F29C-4A6D-9881-3F6D3EF657E1}"/>
              </a:ext>
            </a:extLst>
          </p:cNvPr>
          <p:cNvSpPr txBox="1"/>
          <p:nvPr/>
        </p:nvSpPr>
        <p:spPr>
          <a:xfrm>
            <a:off x="5148772" y="3251878"/>
            <a:ext cx="6532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 Light Condensed" panose="020B0502040204020203" pitchFamily="34" charset="0"/>
              </a:rPr>
              <a:t>За прошедшие 3 года более 60 обучающихся стали призерами в соревнованиях и турнирах международного, всероссийского, регионального и муниципальных уровней.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DAC7FDA-94CF-4142-93A1-F562F1A75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4" t="6631" r="59880" b="34286"/>
          <a:stretch/>
        </p:blipFill>
        <p:spPr>
          <a:xfrm>
            <a:off x="0" y="0"/>
            <a:ext cx="4481930" cy="6971949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2542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014" y="302359"/>
            <a:ext cx="55555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 Light Condensed" panose="020B0502040204020203" pitchFamily="34" charset="0"/>
              </a:rPr>
              <a:t>Региональный фестиваль  научно-технического творчества «Юные инженеры Арктики».</a:t>
            </a:r>
          </a:p>
          <a:p>
            <a:endParaRPr lang="ru-RU" sz="2000" dirty="0">
              <a:latin typeface="Bahnschrift Light Condensed" panose="020B0502040204020203" pitchFamily="34" charset="0"/>
            </a:endParaRPr>
          </a:p>
          <a:p>
            <a:r>
              <a:rPr lang="ru-RU" sz="2000" dirty="0">
                <a:latin typeface="Bahnschrift Light Condensed" panose="020B0502040204020203" pitchFamily="34" charset="0"/>
              </a:rPr>
              <a:t>Межмуниципальный конкурс-выставка по научно-техническому творчеству «Наука и технология».</a:t>
            </a:r>
          </a:p>
          <a:p>
            <a:endParaRPr lang="ru-RU" sz="2000" dirty="0">
              <a:latin typeface="Bahnschrift Light Condensed" panose="020B0502040204020203" pitchFamily="34" charset="0"/>
            </a:endParaRPr>
          </a:p>
          <a:p>
            <a:r>
              <a:rPr lang="ru-RU" sz="2000" dirty="0">
                <a:latin typeface="Bahnschrift Light Condensed" panose="020B0502040204020203" pitchFamily="34" charset="0"/>
              </a:rPr>
              <a:t>Международный фестиваль робототехники «</a:t>
            </a:r>
            <a:r>
              <a:rPr lang="ru-RU" sz="2000" dirty="0" err="1">
                <a:latin typeface="Bahnschrift Light Condensed" panose="020B0502040204020203" pitchFamily="34" charset="0"/>
              </a:rPr>
              <a:t>РобоФинист</a:t>
            </a:r>
            <a:r>
              <a:rPr lang="ru-RU" sz="2000" dirty="0">
                <a:latin typeface="Bahnschrift Light Condensed" panose="020B0502040204020203" pitchFamily="34" charset="0"/>
              </a:rPr>
              <a:t>- 2023 Мурманск»</a:t>
            </a:r>
          </a:p>
          <a:p>
            <a:r>
              <a:rPr lang="ru-RU" sz="2000" dirty="0">
                <a:latin typeface="Bahnschrift Light Condensed" panose="020B0502040204020203" pitchFamily="34" charset="0"/>
              </a:rPr>
              <a:t> </a:t>
            </a:r>
          </a:p>
          <a:p>
            <a:r>
              <a:rPr lang="ru-RU" sz="2000" dirty="0">
                <a:latin typeface="Bahnschrift Light Condensed" panose="020B0502040204020203" pitchFamily="34" charset="0"/>
              </a:rPr>
              <a:t>Международный конкурс по </a:t>
            </a:r>
            <a:r>
              <a:rPr lang="ru-RU" sz="2000" dirty="0" err="1">
                <a:latin typeface="Bahnschrift Light Condensed" panose="020B0502040204020203" pitchFamily="34" charset="0"/>
              </a:rPr>
              <a:t>лего</a:t>
            </a:r>
            <a:r>
              <a:rPr lang="ru-RU" sz="2000" dirty="0">
                <a:latin typeface="Bahnschrift Light Condensed" panose="020B0502040204020203" pitchFamily="34" charset="0"/>
              </a:rPr>
              <a:t>-конструированию.</a:t>
            </a:r>
          </a:p>
          <a:p>
            <a:endParaRPr lang="ru-RU" sz="2000" dirty="0">
              <a:latin typeface="Bahnschrift Light Condensed" panose="020B0502040204020203" pitchFamily="34" charset="0"/>
            </a:endParaRPr>
          </a:p>
          <a:p>
            <a:r>
              <a:rPr lang="ru-RU" sz="2000" dirty="0">
                <a:latin typeface="Bahnschrift Light Condensed" panose="020B0502040204020203" pitchFamily="34" charset="0"/>
              </a:rPr>
              <a:t>Международные соревнования </a:t>
            </a:r>
            <a:r>
              <a:rPr lang="en-US" sz="2000" dirty="0">
                <a:latin typeface="Bahnschrift Light Condensed" panose="020B0502040204020203" pitchFamily="34" charset="0"/>
              </a:rPr>
              <a:t>First Lego </a:t>
            </a:r>
            <a:r>
              <a:rPr lang="en-US" sz="2000" dirty="0" err="1">
                <a:latin typeface="Bahnschrift Light Condensed" panose="020B0502040204020203" pitchFamily="34" charset="0"/>
              </a:rPr>
              <a:t>Leagua</a:t>
            </a:r>
            <a:r>
              <a:rPr lang="en-US" sz="2000" dirty="0">
                <a:latin typeface="Bahnschrift Light Condensed" panose="020B0502040204020203" pitchFamily="34" charset="0"/>
              </a:rPr>
              <a:t> </a:t>
            </a:r>
            <a:endParaRPr lang="ru-RU" sz="2000" dirty="0">
              <a:latin typeface="Bahnschrift Light Condensed" panose="020B0502040204020203" pitchFamily="34" charset="0"/>
            </a:endParaRPr>
          </a:p>
          <a:p>
            <a:r>
              <a:rPr lang="ru-RU" sz="2000" dirty="0">
                <a:latin typeface="Bahnschrift Light Condensed" panose="020B0502040204020203" pitchFamily="34" charset="0"/>
              </a:rPr>
              <a:t>г. Киркенес, Норвегия</a:t>
            </a:r>
          </a:p>
          <a:p>
            <a:endParaRPr lang="ru-RU" sz="2000" dirty="0">
              <a:latin typeface="Bahnschrift Light Condensed" panose="020B0502040204020203" pitchFamily="34" charset="0"/>
            </a:endParaRPr>
          </a:p>
          <a:p>
            <a:r>
              <a:rPr lang="ru-RU" sz="2000" dirty="0">
                <a:latin typeface="Bahnschrift Light Condensed" panose="020B0502040204020203" pitchFamily="34" charset="0"/>
              </a:rPr>
              <a:t>Обучающиеся объединения робототехника неоднократно становились лауреатами премии главы г. Североморска 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B2A51E3-0483-41C4-B608-6C23C1888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59" y="3162499"/>
            <a:ext cx="2641599" cy="3695501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488D4B70-ADCB-44CF-9010-A85340A3C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800" y="-25025"/>
            <a:ext cx="2806700" cy="38639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280B854-9976-4685-BE3E-25067EFC4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83" y="265380"/>
            <a:ext cx="1563910" cy="22288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EEA3CFF-6F93-4BF1-9CF5-09B03CECE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26" y="4000500"/>
            <a:ext cx="2078831" cy="2857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94B81FD-1AE9-4C7F-B814-AE81CE913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509" y="1655616"/>
            <a:ext cx="2079498" cy="301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8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C80D8F5-1A8F-4C24-BA62-FC585D6F9A2F}"/>
              </a:ext>
            </a:extLst>
          </p:cNvPr>
          <p:cNvSpPr txBox="1"/>
          <p:nvPr/>
        </p:nvSpPr>
        <p:spPr>
          <a:xfrm>
            <a:off x="8380063" y="618250"/>
            <a:ext cx="3586649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ahnschrift Light Condensed" panose="020B0502040204020203" pitchFamily="34" charset="0"/>
              </a:rPr>
              <a:t>Массовые </a:t>
            </a:r>
            <a:r>
              <a:rPr lang="ru-RU" dirty="0" smtClean="0">
                <a:latin typeface="Bahnschrift Light Condensed" panose="020B0502040204020203" pitchFamily="34" charset="0"/>
              </a:rPr>
              <a:t>мероприятия </a:t>
            </a:r>
            <a:r>
              <a:rPr lang="ru-RU" dirty="0">
                <a:latin typeface="Bahnschrift Light Condensed" panose="020B0502040204020203" pitchFamily="34" charset="0"/>
              </a:rPr>
              <a:t>«Центра дополнительного образования»</a:t>
            </a:r>
          </a:p>
          <a:p>
            <a:pPr algn="ctr"/>
            <a:endParaRPr lang="ru-RU" dirty="0"/>
          </a:p>
          <a:p>
            <a:r>
              <a:rPr lang="ru-RU" sz="1600" dirty="0">
                <a:latin typeface="Bahnschrift Light Condensed" panose="020B0502040204020203" pitchFamily="34" charset="0"/>
              </a:rPr>
              <a:t>-Городской фестиваль научно – технического творчества «Дети. Техника. Творчество». </a:t>
            </a:r>
            <a:endParaRPr lang="ru-RU" sz="1600" dirty="0" smtClean="0">
              <a:latin typeface="Bahnschrift Light Condensed" panose="020B0502040204020203" pitchFamily="34" charset="0"/>
            </a:endParaRPr>
          </a:p>
          <a:p>
            <a:endParaRPr lang="ru-RU" sz="1600" dirty="0" smtClean="0">
              <a:latin typeface="Bahnschrift Light Condensed" panose="020B0502040204020203" pitchFamily="34" charset="0"/>
            </a:endParaRPr>
          </a:p>
          <a:p>
            <a:r>
              <a:rPr lang="ru-RU" sz="1600" dirty="0" smtClean="0">
                <a:latin typeface="Bahnschrift Light Condensed" panose="020B0502040204020203" pitchFamily="34" charset="0"/>
              </a:rPr>
              <a:t>В рамках фестиваля проходят чемпионаты, турниры, выставки, конкурсы, соревнования по разным категориям.</a:t>
            </a:r>
          </a:p>
          <a:p>
            <a:endParaRPr lang="ru-RU" sz="1600" dirty="0" smtClean="0">
              <a:latin typeface="Bahnschrift Light Condensed" panose="020B0502040204020203" pitchFamily="34" charset="0"/>
            </a:endParaRPr>
          </a:p>
          <a:p>
            <a:r>
              <a:rPr lang="ru-RU" sz="1600" dirty="0" smtClean="0">
                <a:latin typeface="Bahnschrift Light Condensed" panose="020B0502040204020203" pitchFamily="34" charset="0"/>
              </a:rPr>
              <a:t>-</a:t>
            </a:r>
            <a:r>
              <a:rPr lang="ru-RU" sz="1600" dirty="0">
                <a:latin typeface="Bahnschrift Light Condensed" panose="020B0502040204020203" pitchFamily="34" charset="0"/>
              </a:rPr>
              <a:t>Городской семинар – практикум для педагогов дошкольных образовательных </a:t>
            </a:r>
            <a:r>
              <a:rPr lang="ru-RU" sz="1600" dirty="0" smtClean="0">
                <a:latin typeface="Bahnschrift Light Condensed" panose="020B0502040204020203" pitchFamily="34" charset="0"/>
              </a:rPr>
              <a:t>учреждений, для </a:t>
            </a:r>
            <a:r>
              <a:rPr lang="ru-RU" sz="1600" dirty="0">
                <a:latin typeface="Bahnschrift Light Condensed" panose="020B0502040204020203" pitchFamily="34" charset="0"/>
              </a:rPr>
              <a:t>педагогов, реализующих программы по </a:t>
            </a:r>
            <a:r>
              <a:rPr lang="ru-RU" sz="1600" dirty="0" smtClean="0">
                <a:latin typeface="Bahnschrift Light Condensed" panose="020B0502040204020203" pitchFamily="34" charset="0"/>
              </a:rPr>
              <a:t>робототехнике</a:t>
            </a:r>
            <a:r>
              <a:rPr lang="ru-RU" sz="1600" dirty="0">
                <a:latin typeface="Bahnschrift Light Condensed" panose="020B0502040204020203" pitchFamily="34" charset="0"/>
              </a:rPr>
              <a:t>.</a:t>
            </a:r>
            <a:endParaRPr lang="ru-RU" sz="1600" dirty="0">
              <a:effectLst/>
              <a:latin typeface="Bahnschrift Light Condensed" panose="020B0502040204020203" pitchFamily="34" charset="0"/>
            </a:endParaRPr>
          </a:p>
          <a:p>
            <a:endParaRPr lang="ru-RU" dirty="0">
              <a:latin typeface="Bahnschrift Light Condense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D1E4EAD-5D7E-49F1-A04A-CDD3CFB3C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r="35740" b="35632"/>
          <a:stretch/>
        </p:blipFill>
        <p:spPr>
          <a:xfrm>
            <a:off x="0" y="86916"/>
            <a:ext cx="4280452" cy="67710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7" r="3045"/>
          <a:stretch/>
        </p:blipFill>
        <p:spPr>
          <a:xfrm>
            <a:off x="4378110" y="43458"/>
            <a:ext cx="3856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1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187" y="622108"/>
            <a:ext cx="9110262" cy="962958"/>
          </a:xfrm>
        </p:spPr>
        <p:txBody>
          <a:bodyPr>
            <a:normAutofit/>
          </a:bodyPr>
          <a:lstStyle/>
          <a:p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24"/>
          <a:stretch/>
        </p:blipFill>
        <p:spPr>
          <a:xfrm>
            <a:off x="0" y="1"/>
            <a:ext cx="7825388" cy="357319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0027" y="1646954"/>
            <a:ext cx="7528925" cy="4235020"/>
          </a:xfrm>
          <a:prstGeom prst="rect">
            <a:avLst/>
          </a:prstGeom>
        </p:spPr>
      </p:pic>
      <p:pic>
        <p:nvPicPr>
          <p:cNvPr id="5" name="Объект 3">
            <a:extLst>
              <a:ext uri="{FF2B5EF4-FFF2-40B4-BE49-F238E27FC236}">
                <a16:creationId xmlns="" xmlns:a16="http://schemas.microsoft.com/office/drawing/2014/main" id="{52A9992A-D207-4D5A-9F89-927D565DE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t="9489" b="10961"/>
          <a:stretch/>
        </p:blipFill>
        <p:spPr>
          <a:xfrm>
            <a:off x="0" y="3764464"/>
            <a:ext cx="7825388" cy="357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b="5916"/>
          <a:stretch/>
        </p:blipFill>
        <p:spPr>
          <a:xfrm>
            <a:off x="99686" y="102475"/>
            <a:ext cx="6863822" cy="5283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23" y="102475"/>
            <a:ext cx="4855779" cy="36418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68EDA3B-C2DC-4730-A526-C227452E40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8" t="5308" b="12259"/>
          <a:stretch/>
        </p:blipFill>
        <p:spPr>
          <a:xfrm>
            <a:off x="7208198" y="3429000"/>
            <a:ext cx="4712427" cy="337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6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78" y="145338"/>
            <a:ext cx="11675243" cy="65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E9716556-05BA-451D-9FE4-E8B8CA8E28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21425" y="1391114"/>
            <a:ext cx="5870575" cy="3452812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ЦЕНТР ДОПОЛНИТЕЛЬНОГО ОБРАЗОВАНИЯ –создан 1 сентября 1972 года как </a:t>
            </a:r>
            <a:r>
              <a:rPr lang="en-US" sz="4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4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ru-RU" sz="4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СТАНЦИЯ ЮНЫХ ТЕХНИКОВ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D43960E-C561-48D2-B15E-93D02A663547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24990" r="24990"/>
          <a:stretch>
            <a:fillRect/>
          </a:stretch>
        </p:blipFill>
        <p:spPr>
          <a:xfrm>
            <a:off x="309489" y="346565"/>
            <a:ext cx="5089525" cy="6305550"/>
          </a:xfrm>
        </p:spPr>
      </p:pic>
    </p:spTree>
    <p:extLst>
      <p:ext uri="{BB962C8B-B14F-4D97-AF65-F5344CB8AC3E}">
        <p14:creationId xmlns:p14="http://schemas.microsoft.com/office/powerpoint/2010/main" val="5945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E081852-C147-4795-9AB6-CDE51A8EB4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2880" y="154745"/>
            <a:ext cx="6991643" cy="57536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История развития робототехники началась в 1940-х годах, когда были созданы первые промышленные роботы. </a:t>
            </a:r>
          </a:p>
          <a:p>
            <a:pPr marL="0" indent="0">
              <a:buNone/>
            </a:pPr>
            <a:endParaRPr lang="ru-RU" sz="2400" dirty="0">
              <a:solidFill>
                <a:schemeClr val="tx1"/>
              </a:solidFill>
              <a:latin typeface="Bahnschrift Light Condensed" panose="020B0502040204020203" pitchFamily="34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Робототехника уже сегодня играет важную роль в нашей жизни и будет продолжать развиваться в будущем. Роботы  используются для автоматизации производства, медицины, науки и других областей. Поэтому очень важно знакомить молодое поколение с азами робототехники, что позволит им в недалеком будущем , зная простейшие основы робототехники, быть на «ты» с умными машинами, которые занимают всё больше место  в нашей жизни. </a:t>
            </a:r>
          </a:p>
        </p:txBody>
      </p:sp>
      <p:pic>
        <p:nvPicPr>
          <p:cNvPr id="6" name="Объект 3">
            <a:extLst>
              <a:ext uri="{FF2B5EF4-FFF2-40B4-BE49-F238E27FC236}">
                <a16:creationId xmlns="" xmlns:a16="http://schemas.microsoft.com/office/drawing/2014/main" id="{C16246FB-E1C1-41CD-8EC8-FC1CF18E6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75" y="0"/>
            <a:ext cx="4733925" cy="63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6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6BA91D-915C-49E9-BA6D-FB9B677AC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641" y="4473679"/>
            <a:ext cx="9552558" cy="1233251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Light Condensed" panose="020B0502040204020203" pitchFamily="34" charset="0"/>
              </a:rPr>
              <a:t>Спасибо за внимание!</a:t>
            </a:r>
          </a:p>
        </p:txBody>
      </p:sp>
      <p:pic>
        <p:nvPicPr>
          <p:cNvPr id="13" name="Объект 3">
            <a:extLst>
              <a:ext uri="{FF2B5EF4-FFF2-40B4-BE49-F238E27FC236}">
                <a16:creationId xmlns="" xmlns:a16="http://schemas.microsoft.com/office/drawing/2014/main" id="{6BA8919F-07DC-4FB9-8B95-D42C5297C7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1" t="15521" b="30660"/>
          <a:stretch/>
        </p:blipFill>
        <p:spPr>
          <a:xfrm>
            <a:off x="509619" y="877942"/>
            <a:ext cx="9290303" cy="3280831"/>
          </a:xfrm>
          <a:prstGeom prst="rect">
            <a:avLst/>
          </a:prstGeom>
        </p:spPr>
      </p:pic>
      <p:sp>
        <p:nvSpPr>
          <p:cNvPr id="6" name="Подзаголовок 5">
            <a:extLst>
              <a:ext uri="{FF2B5EF4-FFF2-40B4-BE49-F238E27FC236}">
                <a16:creationId xmlns="" xmlns:a16="http://schemas.microsoft.com/office/drawing/2014/main" id="{74257026-9ED7-480D-A89B-C9F4658DC3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18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68588F-5EDF-453A-B17A-750BF030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591" y="1788810"/>
            <a:ext cx="5021409" cy="13623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Bahnschrift Light Condensed" panose="020B0502040204020203" pitchFamily="34" charset="0"/>
              </a:rPr>
              <a:t>Начальное техническое моделирование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5DE2CC0-4703-429D-A11D-4A7B1CDBEE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269" r="18269"/>
          <a:stretch>
            <a:fillRect/>
          </a:stretch>
        </p:blipFill>
        <p:spPr>
          <a:xfrm>
            <a:off x="469193" y="558800"/>
            <a:ext cx="6589712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2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268E558-397A-465A-BF40-75D2BC24A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00" y="293986"/>
            <a:ext cx="11455799" cy="627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12"/>
          <p:cNvSpPr>
            <a:spLocks noGrp="1"/>
          </p:cNvSpPr>
          <p:nvPr>
            <p:ph type="subTitle" idx="4294967295"/>
          </p:nvPr>
        </p:nvSpPr>
        <p:spPr>
          <a:xfrm>
            <a:off x="0" y="533400"/>
            <a:ext cx="10229850" cy="41529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800" b="1" dirty="0">
              <a:solidFill>
                <a:schemeClr val="tx1"/>
              </a:solidFill>
              <a:cs typeface="Microsoft Tai Le" pitchFamily="34" charset="0"/>
            </a:endParaRPr>
          </a:p>
          <a:p>
            <a:pPr marL="0" indent="0">
              <a:buNone/>
            </a:pPr>
            <a:endParaRPr lang="ru-RU" sz="2800" b="1" dirty="0">
              <a:solidFill>
                <a:schemeClr val="tx1"/>
              </a:solidFill>
              <a:cs typeface="Microsoft Tai Le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6389" r="7592" b="56111"/>
          <a:stretch/>
        </p:blipFill>
        <p:spPr>
          <a:xfrm>
            <a:off x="842121" y="318740"/>
            <a:ext cx="4038600" cy="2571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" t="3218" r="4681" b="50575"/>
          <a:stretch/>
        </p:blipFill>
        <p:spPr>
          <a:xfrm>
            <a:off x="391955" y="3057127"/>
            <a:ext cx="4885379" cy="34821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t="3219" r="11953" b="59309"/>
          <a:stretch/>
        </p:blipFill>
        <p:spPr>
          <a:xfrm>
            <a:off x="5781821" y="3057127"/>
            <a:ext cx="5233879" cy="34821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436C7E8-6A7F-4D77-8743-99CF0A002E87}"/>
              </a:ext>
            </a:extLst>
          </p:cNvPr>
          <p:cNvSpPr txBox="1"/>
          <p:nvPr/>
        </p:nvSpPr>
        <p:spPr>
          <a:xfrm>
            <a:off x="6321083" y="1097280"/>
            <a:ext cx="5349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Bahnschrift Light Condensed" panose="020B0502040204020203" pitchFamily="34" charset="0"/>
              </a:rPr>
              <a:t>СУДОМОДЕЛИРОВАНИЕ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36725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794AA53-5DFA-46B7-A2AF-8ECEC0F12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61" y="394138"/>
            <a:ext cx="10733789" cy="602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5C4DDEC-B385-46D1-B03C-9746537D8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07"/>
          <a:stretch/>
        </p:blipFill>
        <p:spPr>
          <a:xfrm>
            <a:off x="1150881" y="144842"/>
            <a:ext cx="10215141" cy="658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09" y="456931"/>
            <a:ext cx="7016621" cy="53443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00" y="309828"/>
            <a:ext cx="3657600" cy="2755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t="5515" r="3455" b="6798"/>
          <a:stretch/>
        </p:blipFill>
        <p:spPr>
          <a:xfrm>
            <a:off x="8193900" y="3434028"/>
            <a:ext cx="3657600" cy="234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6C45BFE-B399-4A1B-B6ED-37B90ACFA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 t="3334" r="33699" b="59748"/>
          <a:stretch/>
        </p:blipFill>
        <p:spPr>
          <a:xfrm>
            <a:off x="-1" y="1"/>
            <a:ext cx="759655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61F2F55-6B55-4E63-81DE-31455295231E}"/>
              </a:ext>
            </a:extLst>
          </p:cNvPr>
          <p:cNvSpPr txBox="1"/>
          <p:nvPr/>
        </p:nvSpPr>
        <p:spPr>
          <a:xfrm>
            <a:off x="7596554" y="2518117"/>
            <a:ext cx="4595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Bahnschrift Light Condensed" panose="020B0502040204020203" pitchFamily="34" charset="0"/>
              </a:rPr>
              <a:t>ЭЛЕКТРИФИЦИРОВАННАЯ</a:t>
            </a:r>
          </a:p>
          <a:p>
            <a:pPr algn="ctr"/>
            <a:r>
              <a:rPr lang="ru-RU" sz="3600" dirty="0">
                <a:latin typeface="Bahnschrift Light Condensed" panose="020B0502040204020203" pitchFamily="34" charset="0"/>
              </a:rPr>
              <a:t> ИГРУШКА</a:t>
            </a:r>
          </a:p>
        </p:txBody>
      </p:sp>
    </p:spTree>
    <p:extLst>
      <p:ext uri="{BB962C8B-B14F-4D97-AF65-F5344CB8AC3E}">
        <p14:creationId xmlns:p14="http://schemas.microsoft.com/office/powerpoint/2010/main" val="26421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1711</TotalTime>
  <Words>415</Words>
  <Application>Microsoft Office PowerPoint</Application>
  <PresentationFormat>Произвольный</PresentationFormat>
  <Paragraphs>56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Сектор</vt:lpstr>
      <vt:lpstr>Муниципальное бюджетное  учреждение дополнительного образования ЦЕНТР ДОПОЛНИТЕЛЬНОГО ОБРАЗОВАНИЯ </vt:lpstr>
      <vt:lpstr>ЦЕНТР ДОПОЛНИТЕЛЬНОГО ОБРАЗОВАНИЯ –создан 1 сентября 1972 года как  СТАНЦИЯ ЮНЫХ ТЕХНИКОВ</vt:lpstr>
      <vt:lpstr>Начальное техническое моделирование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РОБОТОТЕХНИКА  Конструирование роботов и изучение азов визуального программирования.  Малыши работают с конструктором Lego Education WeDo, старшие с конструктором Lego  NXT и Mindstorms EV3  В объединении «Робототехника»  занимаются более 100 детей.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 учреждение дополнительного образования</dc:title>
  <dc:creator>Пользователь</dc:creator>
  <cp:lastModifiedBy>СЮТ-ПК33</cp:lastModifiedBy>
  <cp:revision>102</cp:revision>
  <dcterms:created xsi:type="dcterms:W3CDTF">2022-10-12T12:44:59Z</dcterms:created>
  <dcterms:modified xsi:type="dcterms:W3CDTF">2024-01-16T06:14:20Z</dcterms:modified>
</cp:coreProperties>
</file>