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92480" cy="24482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 </a:t>
            </a:r>
            <a:r>
              <a:rPr lang="ru-RU" sz="3200" dirty="0" smtClean="0">
                <a:solidFill>
                  <a:srgbClr val="0070C0"/>
                </a:solidFill>
              </a:rPr>
              <a:t>ЗНАКОМСТВО С ОБРАЗОВАТЕЛЬНОЙ ПРОГРАММОЙ</a:t>
            </a:r>
            <a:r>
              <a:rPr lang="ru-RU" sz="3200" dirty="0" smtClean="0">
                <a:solidFill>
                  <a:srgbClr val="0070C0"/>
                </a:solidFill>
              </a:rPr>
              <a:t/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 «Технический дизайн»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941168"/>
            <a:ext cx="3312368" cy="792088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>
                <a:solidFill>
                  <a:srgbClr val="0070C0"/>
                </a:solidFill>
              </a:rPr>
              <a:t>Подготовила:  </a:t>
            </a:r>
          </a:p>
          <a:p>
            <a:r>
              <a:rPr lang="ru-RU" sz="1400" dirty="0" smtClean="0">
                <a:solidFill>
                  <a:srgbClr val="0070C0"/>
                </a:solidFill>
              </a:rPr>
              <a:t>педагог дополнительного образования </a:t>
            </a:r>
            <a:r>
              <a:rPr lang="ru-RU" sz="1400" dirty="0" err="1" smtClean="0">
                <a:solidFill>
                  <a:srgbClr val="0070C0"/>
                </a:solidFill>
              </a:rPr>
              <a:t>Слесарук</a:t>
            </a:r>
            <a:r>
              <a:rPr lang="ru-RU" sz="1400" dirty="0" smtClean="0">
                <a:solidFill>
                  <a:srgbClr val="0070C0"/>
                </a:solidFill>
              </a:rPr>
              <a:t> Н.Г.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57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422104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>
                <a:solidFill>
                  <a:srgbClr val="0070C0"/>
                </a:solidFill>
              </a:rPr>
              <a:t>Существует </a:t>
            </a:r>
            <a:r>
              <a:rPr lang="ru-RU" sz="6400" dirty="0">
                <a:solidFill>
                  <a:srgbClr val="0070C0"/>
                </a:solidFill>
              </a:rPr>
              <a:t>множество критериев для классификации стилей дизайна интерьера, но </a:t>
            </a:r>
            <a:r>
              <a:rPr lang="ru-RU" sz="6400" dirty="0" smtClean="0">
                <a:solidFill>
                  <a:srgbClr val="0070C0"/>
                </a:solidFill>
              </a:rPr>
              <a:t> </a:t>
            </a:r>
            <a:r>
              <a:rPr lang="ru-RU" sz="6400" dirty="0">
                <a:solidFill>
                  <a:srgbClr val="0070C0"/>
                </a:solidFill>
              </a:rPr>
              <a:t>их можно разделить на 3 группы</a:t>
            </a:r>
            <a:r>
              <a:rPr lang="ru-RU" sz="6400" dirty="0" smtClean="0">
                <a:solidFill>
                  <a:srgbClr val="0070C0"/>
                </a:solidFill>
              </a:rPr>
              <a:t>:</a:t>
            </a:r>
          </a:p>
          <a:p>
            <a:pPr marL="857250" indent="-857250">
              <a:buFont typeface="Wingdings" pitchFamily="2" charset="2"/>
              <a:buChar char="q"/>
            </a:pPr>
            <a:r>
              <a:rPr lang="ru-RU" sz="6400" dirty="0" smtClean="0">
                <a:solidFill>
                  <a:srgbClr val="0070C0"/>
                </a:solidFill>
              </a:rPr>
              <a:t>Современные</a:t>
            </a:r>
          </a:p>
          <a:p>
            <a:pPr marL="857250" indent="-857250">
              <a:buFont typeface="Wingdings" pitchFamily="2" charset="2"/>
              <a:buChar char="q"/>
            </a:pPr>
            <a:r>
              <a:rPr lang="ru-RU" sz="6400" dirty="0" smtClean="0">
                <a:solidFill>
                  <a:srgbClr val="0070C0"/>
                </a:solidFill>
              </a:rPr>
              <a:t>Классические</a:t>
            </a:r>
          </a:p>
          <a:p>
            <a:pPr marL="857250" indent="-857250">
              <a:buFont typeface="Wingdings" pitchFamily="2" charset="2"/>
              <a:buChar char="q"/>
            </a:pPr>
            <a:r>
              <a:rPr lang="ru-RU" sz="6400" dirty="0">
                <a:solidFill>
                  <a:srgbClr val="0070C0"/>
                </a:solidFill>
              </a:rPr>
              <a:t>Этнические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Современные стили</a:t>
            </a:r>
            <a:r>
              <a:rPr lang="ru-RU" sz="7200" dirty="0" smtClean="0">
                <a:solidFill>
                  <a:srgbClr val="0070C0"/>
                </a:solidFill>
              </a:rPr>
              <a:t>:  минимализм, скандинавский, </a:t>
            </a:r>
            <a:r>
              <a:rPr lang="ru-RU" sz="7200" dirty="0" err="1" smtClean="0">
                <a:solidFill>
                  <a:srgbClr val="0070C0"/>
                </a:solidFill>
              </a:rPr>
              <a:t>лофт</a:t>
            </a:r>
            <a:r>
              <a:rPr lang="ru-RU" sz="7200" dirty="0" smtClean="0">
                <a:solidFill>
                  <a:srgbClr val="0070C0"/>
                </a:solidFill>
              </a:rPr>
              <a:t>, хай-тек, техно, арт-</a:t>
            </a:r>
            <a:r>
              <a:rPr lang="ru-RU" sz="7200" dirty="0" err="1" smtClean="0">
                <a:solidFill>
                  <a:srgbClr val="0070C0"/>
                </a:solidFill>
              </a:rPr>
              <a:t>деко</a:t>
            </a:r>
            <a:r>
              <a:rPr lang="ru-RU" sz="7200" dirty="0" smtClean="0">
                <a:solidFill>
                  <a:srgbClr val="0070C0"/>
                </a:solidFill>
              </a:rPr>
              <a:t>, эко-стиль, ретро-стиль, поп-арт,   стиль </a:t>
            </a:r>
            <a:r>
              <a:rPr lang="ru-RU" sz="7200" dirty="0" err="1" smtClean="0">
                <a:solidFill>
                  <a:srgbClr val="0070C0"/>
                </a:solidFill>
              </a:rPr>
              <a:t>бохо</a:t>
            </a:r>
            <a:r>
              <a:rPr lang="ru-RU" sz="7200" dirty="0" smtClean="0">
                <a:solidFill>
                  <a:srgbClr val="0070C0"/>
                </a:solidFill>
              </a:rPr>
              <a:t>, китч, эклектика,.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Классические стили:  </a:t>
            </a:r>
            <a:r>
              <a:rPr lang="ru-RU" sz="7200" dirty="0" smtClean="0">
                <a:solidFill>
                  <a:srgbClr val="0070C0"/>
                </a:solidFill>
              </a:rPr>
              <a:t>модерн, </a:t>
            </a:r>
            <a:r>
              <a:rPr lang="ru-RU" sz="7200" dirty="0" err="1" smtClean="0">
                <a:solidFill>
                  <a:srgbClr val="0070C0"/>
                </a:solidFill>
              </a:rPr>
              <a:t>прованс</a:t>
            </a:r>
            <a:r>
              <a:rPr lang="ru-RU" sz="7200" dirty="0" smtClean="0">
                <a:solidFill>
                  <a:srgbClr val="0070C0"/>
                </a:solidFill>
              </a:rPr>
              <a:t>, готический стиль, барокко, ампир</a:t>
            </a:r>
            <a:r>
              <a:rPr lang="ru-RU" sz="7200" b="1" dirty="0" smtClean="0">
                <a:solidFill>
                  <a:srgbClr val="0070C0"/>
                </a:solidFill>
              </a:rPr>
              <a:t>, классицизм, рококо,.</a:t>
            </a:r>
          </a:p>
          <a:p>
            <a:r>
              <a:rPr lang="ru-RU" sz="7200" b="1" dirty="0" smtClean="0">
                <a:solidFill>
                  <a:srgbClr val="0070C0"/>
                </a:solidFill>
              </a:rPr>
              <a:t>Этнические стили:   английский, средиземноморский, японский, китайский,  африканский.</a:t>
            </a:r>
          </a:p>
          <a:p>
            <a:endParaRPr lang="ru-RU" sz="6400" b="1" dirty="0">
              <a:solidFill>
                <a:srgbClr val="0070C0"/>
              </a:solidFill>
            </a:endParaRPr>
          </a:p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 smtClean="0">
              <a:solidFill>
                <a:srgbClr val="0070C0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СТИЛИ ДИЗАЙНА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3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43608" y="2743200"/>
            <a:ext cx="7451105" cy="356612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070C0"/>
                </a:solidFill>
              </a:rPr>
              <a:t>Под  </a:t>
            </a:r>
            <a:r>
              <a:rPr lang="ru-RU" sz="1800" dirty="0" smtClean="0">
                <a:solidFill>
                  <a:srgbClr val="0070C0"/>
                </a:solidFill>
              </a:rPr>
              <a:t>авторским </a:t>
            </a:r>
            <a:r>
              <a:rPr lang="ru-RU" sz="1800" dirty="0">
                <a:solidFill>
                  <a:srgbClr val="0070C0"/>
                </a:solidFill>
              </a:rPr>
              <a:t>творческим проектом следует понимать самостоятельно разработанное и изготовленное изделие от идеи до её воплощения, обладающее субъективной или объективной новизной и выполненное под контролем и консультированием педагога. Причем помощь педагога носит на каждом этапе проектирования специфический характер косвенного руководства. Ключевыми словами в определении являются: «идея», «воплощение», «новизна». </a:t>
            </a:r>
            <a:endParaRPr lang="ru-RU" sz="1800" dirty="0" smtClean="0">
              <a:solidFill>
                <a:srgbClr val="0070C0"/>
              </a:solidFill>
            </a:endParaRPr>
          </a:p>
          <a:p>
            <a:r>
              <a:rPr lang="ru-RU" sz="1800" dirty="0" smtClean="0">
                <a:solidFill>
                  <a:srgbClr val="0070C0"/>
                </a:solidFill>
              </a:rPr>
              <a:t>Главным </a:t>
            </a:r>
            <a:r>
              <a:rPr lang="ru-RU" sz="1800" dirty="0">
                <a:solidFill>
                  <a:srgbClr val="0070C0"/>
                </a:solidFill>
              </a:rPr>
              <a:t>участником такой деятельности является учащийся. Педагог - это помощник, советчик, консультант. Идея творческого проекта – это какое-либо событие: календарные праздники,  </a:t>
            </a:r>
            <a:r>
              <a:rPr lang="ru-RU" sz="1800" dirty="0" smtClean="0">
                <a:solidFill>
                  <a:srgbClr val="0070C0"/>
                </a:solidFill>
              </a:rPr>
              <a:t>акции </a:t>
            </a:r>
            <a:r>
              <a:rPr lang="ru-RU" sz="1800" dirty="0">
                <a:solidFill>
                  <a:srgbClr val="0070C0"/>
                </a:solidFill>
              </a:rPr>
              <a:t>«подарок другу», «подарок ветеранам» и д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АВТОРСКИЕ ПРОЕКТЫ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1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854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rgbClr val="0070C0"/>
                </a:solidFill>
              </a:rPr>
              <a:t>                                 СОДЕРЖАНИЕ ОБРАЗОВАТЕЛЬНОЙ ПРОГРАММЫ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70C0"/>
                </a:solidFill>
              </a:rPr>
              <a:t>Понятие о дизайне, о творческой деятельности дизайнеров.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Основные направления </a:t>
            </a:r>
            <a:r>
              <a:rPr lang="ru-RU" sz="1600" dirty="0" smtClean="0">
                <a:solidFill>
                  <a:srgbClr val="0070C0"/>
                </a:solidFill>
              </a:rPr>
              <a:t>дизайна</a:t>
            </a:r>
            <a:endParaRPr lang="ru-RU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Информационные </a:t>
            </a:r>
            <a:r>
              <a:rPr lang="ru-RU" sz="1600" dirty="0" smtClean="0">
                <a:solidFill>
                  <a:srgbClr val="0070C0"/>
                </a:solidFill>
              </a:rPr>
              <a:t>технологии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Рисунок. </a:t>
            </a:r>
            <a:r>
              <a:rPr lang="ru-RU" sz="1600" dirty="0" smtClean="0">
                <a:solidFill>
                  <a:srgbClr val="0070C0"/>
                </a:solidFill>
              </a:rPr>
              <a:t>Живопись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Композиция в технике. Предметно-пространственная среда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Художественное конструирование. Разработка художественных программ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Стили дизайна. Развитие творческого воображения.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Проектирование методом объемного макетирования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Разработка  авторских проектов.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1600" dirty="0">
                <a:solidFill>
                  <a:srgbClr val="0070C0"/>
                </a:solidFill>
              </a:rPr>
              <a:t>Разработка коллективных проектов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sz="16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sz="1600" dirty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70C0"/>
                </a:solidFill>
              </a:rPr>
              <a:t>.</a:t>
            </a:r>
            <a:endParaRPr lang="ru-RU" sz="1600" dirty="0">
              <a:solidFill>
                <a:srgbClr val="0070C0"/>
              </a:solidFill>
            </a:endParaRPr>
          </a:p>
          <a:p>
            <a:endParaRPr lang="ru-RU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sz="16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sz="1600" dirty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sz="1600" dirty="0" smtClean="0">
              <a:solidFill>
                <a:srgbClr val="0070C0"/>
              </a:solidFill>
            </a:endParaRPr>
          </a:p>
          <a:p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ПРОГРАММА  РАССЧИТАНА  НА 3 ГОДА ОБУЧЕНИЯ.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232848" cy="3350096"/>
          </a:xfrm>
        </p:spPr>
        <p:txBody>
          <a:bodyPr>
            <a:normAutofit fontScale="85000" lnSpcReduction="20000"/>
          </a:bodyPr>
          <a:lstStyle/>
          <a:p>
            <a:r>
              <a:rPr lang="ru-RU" sz="2100" dirty="0">
                <a:solidFill>
                  <a:srgbClr val="0070C0"/>
                </a:solidFill>
              </a:rPr>
              <a:t>Дизайн  - один из самых молодых видов  проектно-художественной деятельности. Дизайн в переводе с англ. </a:t>
            </a:r>
            <a:r>
              <a:rPr lang="en-US" sz="2100" dirty="0">
                <a:solidFill>
                  <a:srgbClr val="0070C0"/>
                </a:solidFill>
              </a:rPr>
              <a:t>Design </a:t>
            </a:r>
            <a:r>
              <a:rPr lang="ru-RU" sz="2100" dirty="0">
                <a:solidFill>
                  <a:srgbClr val="0070C0"/>
                </a:solidFill>
              </a:rPr>
              <a:t>– замысел, план, проект, намерение, цель и от лат. </a:t>
            </a:r>
            <a:endParaRPr lang="ru-RU" sz="2100" dirty="0" smtClean="0">
              <a:solidFill>
                <a:srgbClr val="0070C0"/>
              </a:solidFill>
            </a:endParaRPr>
          </a:p>
          <a:p>
            <a:r>
              <a:rPr lang="en-US" sz="2100" dirty="0" err="1" smtClean="0">
                <a:solidFill>
                  <a:srgbClr val="0070C0"/>
                </a:solidFill>
              </a:rPr>
              <a:t>Designare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ru-RU" sz="2100" dirty="0">
                <a:solidFill>
                  <a:srgbClr val="0070C0"/>
                </a:solidFill>
              </a:rPr>
              <a:t>– отмерять, намечать</a:t>
            </a:r>
            <a:r>
              <a:rPr lang="ru-RU" sz="2100" dirty="0" smtClean="0">
                <a:solidFill>
                  <a:srgbClr val="0070C0"/>
                </a:solidFill>
              </a:rPr>
              <a:t>. </a:t>
            </a:r>
            <a:r>
              <a:rPr lang="ru-RU" sz="2100" dirty="0">
                <a:solidFill>
                  <a:srgbClr val="0070C0"/>
                </a:solidFill>
              </a:rPr>
              <a:t>Дизайн рассматривается в системе предметного художественного творчества и во взаимосвязи с другими видами искусств</a:t>
            </a:r>
            <a:r>
              <a:rPr lang="ru-RU" sz="21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sz="2100" dirty="0">
                <a:solidFill>
                  <a:srgbClr val="0070C0"/>
                </a:solidFill>
              </a:rPr>
              <a:t>Технический дизайнер </a:t>
            </a:r>
            <a:r>
              <a:rPr lang="ru-RU" sz="2100" dirty="0" smtClean="0">
                <a:solidFill>
                  <a:srgbClr val="0070C0"/>
                </a:solidFill>
              </a:rPr>
              <a:t> </a:t>
            </a:r>
            <a:r>
              <a:rPr lang="ru-RU" sz="2100" dirty="0">
                <a:solidFill>
                  <a:srgbClr val="0070C0"/>
                </a:solidFill>
              </a:rPr>
              <a:t>создает изображения на основе фотографий реальных объектов или переделывает уже готовые рисунки и фотографии. Задача технического дизайнера – нарисовать объект по фотографии или изменить уже готовое изображение: например, перенести объект на другой фон, добавить или убрать лишние детали, составить коллаж и др. Технические дизайнеры востребованы в полиграфии, в создании сайтов и во многих других областях.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0" y="1628800"/>
            <a:ext cx="7440488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ДИЗАЙН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1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78088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70C0"/>
                </a:solidFill>
              </a:rPr>
              <a:t>Индустриальный дизайн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Промышленный </a:t>
            </a:r>
            <a:r>
              <a:rPr lang="ru-RU" sz="2000" dirty="0" smtClean="0">
                <a:solidFill>
                  <a:srgbClr val="0070C0"/>
                </a:solidFill>
              </a:rPr>
              <a:t>дизайн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Графический дизайн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Компьютерный дизайн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Дизайн архитектурной среды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Дизайн выставочных композиций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Дизайн одежды и аксессуаров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solidFill>
                  <a:srgbClr val="0070C0"/>
                </a:solidFill>
              </a:rPr>
              <a:t>Арт-дизайн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2000" dirty="0">
              <a:solidFill>
                <a:srgbClr val="0070C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endParaRPr lang="ru-RU" sz="2000" dirty="0" smtClean="0">
              <a:solidFill>
                <a:srgbClr val="0070C0"/>
              </a:solidFill>
            </a:endParaRPr>
          </a:p>
          <a:p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ОСНОВНЫЕ НАПРВЛЕНИЯ ДИЗАЙНА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88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dirty="0" smtClean="0">
                <a:solidFill>
                  <a:srgbClr val="0070C0"/>
                </a:solidFill>
              </a:rPr>
              <a:t>Понятие </a:t>
            </a:r>
            <a:r>
              <a:rPr lang="ru-RU" sz="2000" dirty="0">
                <a:solidFill>
                  <a:srgbClr val="0070C0"/>
                </a:solidFill>
              </a:rPr>
              <a:t>информационной технологии появилось с возникновением информационного общества, основой социальной динамики в котором являются не традиционные материальные, а информационные ресурсы: знания, наука, организационные факторы, интеллектуальные способности, инициатива, творчество</a:t>
            </a:r>
          </a:p>
          <a:p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ИНФОРМАЦИОННЫЕ ТЕХНОЛОГИИ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7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899592" y="2708920"/>
            <a:ext cx="7699177" cy="3456384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0070C0"/>
                </a:solidFill>
              </a:rPr>
              <a:t>И</a:t>
            </a:r>
            <a:r>
              <a:rPr lang="ru-RU" sz="1800" dirty="0">
                <a:solidFill>
                  <a:srgbClr val="0070C0"/>
                </a:solidFill>
              </a:rPr>
              <a:t>зображение, которое с помощью линий и точек передаёт главные признаки предметов, востребовано в различных видах изобразительного искусства. Оно служит основой для создания </a:t>
            </a:r>
            <a:r>
              <a:rPr lang="ru-RU" sz="1800" dirty="0" smtClean="0">
                <a:solidFill>
                  <a:srgbClr val="0070C0"/>
                </a:solidFill>
              </a:rPr>
              <a:t>художественного </a:t>
            </a:r>
            <a:r>
              <a:rPr lang="ru-RU" sz="1800" dirty="0">
                <a:solidFill>
                  <a:srgbClr val="0070C0"/>
                </a:solidFill>
              </a:rPr>
              <a:t>образа. </a:t>
            </a:r>
          </a:p>
          <a:p>
            <a:r>
              <a:rPr lang="ru-RU" sz="1800" b="1" dirty="0">
                <a:solidFill>
                  <a:srgbClr val="0070C0"/>
                </a:solidFill>
              </a:rPr>
              <a:t>По целевому </a:t>
            </a:r>
            <a:r>
              <a:rPr lang="ru-RU" sz="1800" b="1" dirty="0" smtClean="0">
                <a:solidFill>
                  <a:srgbClr val="0070C0"/>
                </a:solidFill>
              </a:rPr>
              <a:t> назначению  рисунки </a:t>
            </a:r>
            <a:r>
              <a:rPr lang="ru-RU" sz="1800" b="1" dirty="0">
                <a:solidFill>
                  <a:srgbClr val="0070C0"/>
                </a:solidFill>
              </a:rPr>
              <a:t>бывают</a:t>
            </a:r>
            <a:r>
              <a:rPr lang="ru-RU" sz="1800" dirty="0">
                <a:solidFill>
                  <a:srgbClr val="0070C0"/>
                </a:solidFill>
              </a:rPr>
              <a:t>:</a:t>
            </a:r>
          </a:p>
          <a:p>
            <a:r>
              <a:rPr lang="ru-RU" sz="1800" i="1" dirty="0">
                <a:solidFill>
                  <a:srgbClr val="0070C0"/>
                </a:solidFill>
              </a:rPr>
              <a:t>Академическими</a:t>
            </a:r>
            <a:r>
              <a:rPr lang="ru-RU" sz="1800" dirty="0">
                <a:solidFill>
                  <a:srgbClr val="0070C0"/>
                </a:solidFill>
              </a:rPr>
              <a:t> – выполненными профессионально.</a:t>
            </a:r>
            <a:br>
              <a:rPr lang="ru-RU" sz="1800" dirty="0">
                <a:solidFill>
                  <a:srgbClr val="0070C0"/>
                </a:solidFill>
              </a:rPr>
            </a:br>
            <a:r>
              <a:rPr lang="ru-RU" sz="1800" i="1" dirty="0">
                <a:solidFill>
                  <a:srgbClr val="0070C0"/>
                </a:solidFill>
              </a:rPr>
              <a:t>Учебными</a:t>
            </a:r>
            <a:r>
              <a:rPr lang="ru-RU" sz="1800" dirty="0">
                <a:solidFill>
                  <a:srgbClr val="0070C0"/>
                </a:solidFill>
              </a:rPr>
              <a:t> – когда осваиваются определённые этапы рисования.</a:t>
            </a:r>
            <a:br>
              <a:rPr lang="ru-RU" sz="1800" dirty="0">
                <a:solidFill>
                  <a:srgbClr val="0070C0"/>
                </a:solidFill>
              </a:rPr>
            </a:br>
            <a:r>
              <a:rPr lang="ru-RU" sz="1800" i="1" dirty="0">
                <a:solidFill>
                  <a:srgbClr val="0070C0"/>
                </a:solidFill>
              </a:rPr>
              <a:t>Творческими</a:t>
            </a:r>
            <a:r>
              <a:rPr lang="ru-RU" sz="1800" dirty="0">
                <a:solidFill>
                  <a:srgbClr val="0070C0"/>
                </a:solidFill>
              </a:rPr>
              <a:t> – в данных работах художник выражает свой внутренний мир.</a:t>
            </a:r>
            <a:br>
              <a:rPr lang="ru-RU" sz="1800" dirty="0">
                <a:solidFill>
                  <a:srgbClr val="0070C0"/>
                </a:solidFill>
              </a:rPr>
            </a:br>
            <a:r>
              <a:rPr lang="ru-RU" sz="1800" i="1" dirty="0">
                <a:solidFill>
                  <a:srgbClr val="0070C0"/>
                </a:solidFill>
              </a:rPr>
              <a:t>Набросками</a:t>
            </a:r>
            <a:r>
              <a:rPr lang="ru-RU" sz="1800" dirty="0">
                <a:solidFill>
                  <a:srgbClr val="0070C0"/>
                </a:solidFill>
              </a:rPr>
              <a:t> – они сделаны за короткое время с помощью линий. Могут дополняться элементами штриховки или тушёвки. </a:t>
            </a:r>
            <a:br>
              <a:rPr lang="ru-RU" sz="1800" dirty="0">
                <a:solidFill>
                  <a:srgbClr val="0070C0"/>
                </a:solidFill>
              </a:rPr>
            </a:br>
            <a:r>
              <a:rPr lang="ru-RU" sz="1800" i="1" dirty="0">
                <a:solidFill>
                  <a:srgbClr val="0070C0"/>
                </a:solidFill>
              </a:rPr>
              <a:t>Этюдами</a:t>
            </a:r>
            <a:r>
              <a:rPr lang="ru-RU" sz="1800" dirty="0">
                <a:solidFill>
                  <a:srgbClr val="0070C0"/>
                </a:solidFill>
              </a:rPr>
              <a:t> – когда на рисунке выделяются наиболее важные черты модели.</a:t>
            </a:r>
            <a:br>
              <a:rPr lang="ru-RU" sz="1800" dirty="0">
                <a:solidFill>
                  <a:srgbClr val="0070C0"/>
                </a:solidFill>
              </a:rPr>
            </a:br>
            <a:r>
              <a:rPr lang="ru-RU" sz="1800" i="1" dirty="0">
                <a:solidFill>
                  <a:srgbClr val="0070C0"/>
                </a:solidFill>
              </a:rPr>
              <a:t>Эскизами</a:t>
            </a:r>
            <a:r>
              <a:rPr lang="ru-RU" sz="1800" dirty="0">
                <a:solidFill>
                  <a:srgbClr val="0070C0"/>
                </a:solidFill>
              </a:rPr>
              <a:t> – основой для их выполнения являются наброски и этюды. На основании эскизов художник начинает работу над картиной.</a:t>
            </a:r>
          </a:p>
          <a:p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РИСУНОК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6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03648" y="2780928"/>
            <a:ext cx="7123113" cy="2592288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0070C0"/>
                </a:solidFill>
              </a:rPr>
              <a:t>Живопись — один из наиболее распространенных видов искусства, с помощью которого художники — живописцы передают свое видение мира зрителям.</a:t>
            </a:r>
          </a:p>
          <a:p>
            <a:r>
              <a:rPr lang="ru-RU" sz="1800" dirty="0">
                <a:solidFill>
                  <a:srgbClr val="0070C0"/>
                </a:solidFill>
              </a:rPr>
              <a:t>Ж</a:t>
            </a:r>
            <a:r>
              <a:rPr lang="ru-RU" sz="1800" dirty="0" smtClean="0">
                <a:solidFill>
                  <a:srgbClr val="0070C0"/>
                </a:solidFill>
              </a:rPr>
              <a:t>ивопись </a:t>
            </a:r>
            <a:r>
              <a:rPr lang="ru-RU" sz="1800" dirty="0">
                <a:solidFill>
                  <a:srgbClr val="0070C0"/>
                </a:solidFill>
              </a:rPr>
              <a:t>представляет собой отдельный и весьма популярный вид изобразительного искусства, в котором зрительные образы передаются мастером посредством нанесения красок на поверхность картины.</a:t>
            </a:r>
          </a:p>
          <a:p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ЖИВОПИСЬ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5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134072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70C0"/>
                </a:solidFill>
              </a:rPr>
              <a:t>Виды композиции:</a:t>
            </a:r>
          </a:p>
          <a:p>
            <a:r>
              <a:rPr lang="ru-RU" sz="1800" b="1" dirty="0" smtClean="0">
                <a:solidFill>
                  <a:srgbClr val="0070C0"/>
                </a:solidFill>
              </a:rPr>
              <a:t>Фронтальная </a:t>
            </a:r>
            <a:r>
              <a:rPr lang="ru-RU" sz="1800" dirty="0">
                <a:solidFill>
                  <a:srgbClr val="0070C0"/>
                </a:solidFill>
              </a:rPr>
              <a:t>- подразумевает заполнение изображением всей плоскости. Как правило, используется при создании орнаментов, ковров, мозаики и т. п. </a:t>
            </a:r>
            <a:endParaRPr lang="ru-RU" sz="1800" dirty="0" smtClean="0">
              <a:solidFill>
                <a:srgbClr val="0070C0"/>
              </a:solidFill>
            </a:endParaRPr>
          </a:p>
          <a:p>
            <a:r>
              <a:rPr lang="ru-RU" sz="1800" b="1" dirty="0" smtClean="0">
                <a:solidFill>
                  <a:srgbClr val="0070C0"/>
                </a:solidFill>
              </a:rPr>
              <a:t>Объемная </a:t>
            </a:r>
            <a:r>
              <a:rPr lang="ru-RU" sz="1800" dirty="0">
                <a:solidFill>
                  <a:srgbClr val="0070C0"/>
                </a:solidFill>
              </a:rPr>
              <a:t>- относится к трехмерным видам искусств (архитектура, скульптура, керамика). В большинстве случаев, чтобы рассмотреть изделие такого рода, необходимо обойти его с разных сторон, поскольку оно не может быть охвачено взглядом полностью с одного ракурса. </a:t>
            </a:r>
            <a:endParaRPr lang="ru-RU" sz="1800" dirty="0" smtClean="0">
              <a:solidFill>
                <a:srgbClr val="0070C0"/>
              </a:solidFill>
            </a:endParaRPr>
          </a:p>
          <a:p>
            <a:r>
              <a:rPr lang="ru-RU" sz="1800" b="1" dirty="0" smtClean="0">
                <a:solidFill>
                  <a:srgbClr val="0070C0"/>
                </a:solidFill>
              </a:rPr>
              <a:t>Объемно-пространственная </a:t>
            </a:r>
            <a:r>
              <a:rPr lang="ru-RU" sz="1800" b="1" dirty="0">
                <a:solidFill>
                  <a:srgbClr val="0070C0"/>
                </a:solidFill>
              </a:rPr>
              <a:t>композиция в дизайне </a:t>
            </a:r>
            <a:r>
              <a:rPr lang="ru-RU" sz="1800" dirty="0">
                <a:solidFill>
                  <a:srgbClr val="0070C0"/>
                </a:solidFill>
              </a:rPr>
              <a:t>- состоит из нескольких объемных работ, расположенных в пространстве с определенными интервалами. 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КОМПОЗИЦИЯ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630016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Художественное </a:t>
            </a:r>
            <a:r>
              <a:rPr lang="ru-RU" sz="2000" b="1" dirty="0" smtClean="0">
                <a:solidFill>
                  <a:srgbClr val="0070C0"/>
                </a:solidFill>
              </a:rPr>
              <a:t>конструирование -</a:t>
            </a:r>
            <a:r>
              <a:rPr lang="ru-RU" sz="2000" dirty="0">
                <a:solidFill>
                  <a:srgbClr val="0070C0"/>
                </a:solidFill>
              </a:rPr>
              <a:t> творческая проектная деятельность, направленная на совершенствование окружающей человека предметной среды, создаваемой средствами промышленного производства; это достигается путём приведения в единую систему функциональных и композиционных связей предметных комплексов и отдельных изделий, их эстетических и эксплуатационных характеристик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ХУДОЖЕСТВЕННОЕ КОНСТРУИРОВАНИЕ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1">
      <a:dk1>
        <a:sysClr val="windowText" lastClr="000000"/>
      </a:dk1>
      <a:lt1>
        <a:sysClr val="window" lastClr="FFFFFF"/>
      </a:lt1>
      <a:dk2>
        <a:srgbClr val="BFBFBF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694</TotalTime>
  <Words>601</Words>
  <Application>Microsoft Office PowerPoint</Application>
  <PresentationFormat>Экран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 ЗНАКОМСТВО С ОБРАЗОВАТЕЛЬНОЙ ПРОГРАММОЙ  «Технический дизайн»</vt:lpstr>
      <vt:lpstr>ПРОГРАММА  РАССЧИТАНА  НА 3 ГОДА ОБУЧЕНИЯ.</vt:lpstr>
      <vt:lpstr>ДИЗАЙН</vt:lpstr>
      <vt:lpstr>ОСНОВНЫЕ НАПРВЛЕНИЯ ДИЗАЙНА</vt:lpstr>
      <vt:lpstr>ИНФОРМАЦИОННЫЕ ТЕХНОЛОГИИ</vt:lpstr>
      <vt:lpstr>РИСУНОК</vt:lpstr>
      <vt:lpstr>ЖИВОПИСЬ</vt:lpstr>
      <vt:lpstr>КОМПОЗИЦИЯ</vt:lpstr>
      <vt:lpstr>ХУДОЖЕСТВЕННОЕ КОНСТРУИРОВАНИЕ</vt:lpstr>
      <vt:lpstr>СТИЛИ ДИЗАЙНА</vt:lpstr>
      <vt:lpstr>АВТОРСКИЕ ПРОЕКТЫ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с техническим дизайном</dc:title>
  <dc:creator>СЮТ-18</dc:creator>
  <cp:lastModifiedBy>СЮТ-18</cp:lastModifiedBy>
  <cp:revision>28</cp:revision>
  <dcterms:created xsi:type="dcterms:W3CDTF">2019-06-21T13:43:12Z</dcterms:created>
  <dcterms:modified xsi:type="dcterms:W3CDTF">2019-07-09T13:52:44Z</dcterms:modified>
</cp:coreProperties>
</file>