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4" r:id="rId4"/>
    <p:sldId id="265" r:id="rId5"/>
    <p:sldId id="267" r:id="rId6"/>
    <p:sldId id="266" r:id="rId7"/>
    <p:sldId id="260" r:id="rId8"/>
    <p:sldId id="268" r:id="rId9"/>
    <p:sldId id="270" r:id="rId10"/>
    <p:sldId id="269" r:id="rId11"/>
    <p:sldId id="271" r:id="rId12"/>
    <p:sldId id="272" r:id="rId13"/>
    <p:sldId id="27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113" d="100"/>
          <a:sy n="113" d="100"/>
        </p:scale>
        <p:origin x="-426" y="-96"/>
      </p:cViewPr>
      <p:guideLst>
        <p:guide orient="horz" pos="2137"/>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6/1/2016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6/1/2016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6/1/2016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6/1/2016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6/1/2016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6/1/2016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6/1/2016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6/1/2016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По следам конструктора </a:t>
            </a:r>
            <a:r>
              <a:rPr lang="en-US" dirty="0" smtClean="0"/>
              <a:t>LEGO</a:t>
            </a:r>
            <a:endParaRPr lang="ru-RU" dirty="0"/>
          </a:p>
        </p:txBody>
      </p:sp>
      <p:sp>
        <p:nvSpPr>
          <p:cNvPr id="3" name="Подзаголовок 2"/>
          <p:cNvSpPr>
            <a:spLocks noGrp="1"/>
          </p:cNvSpPr>
          <p:nvPr>
            <p:ph type="subTitle" idx="1"/>
          </p:nvPr>
        </p:nvSpPr>
        <p:spPr>
          <a:xfrm>
            <a:off x="2692398" y="3657597"/>
            <a:ext cx="7199747" cy="1320802"/>
          </a:xfrm>
        </p:spPr>
        <p:txBody>
          <a:bodyPr/>
          <a:lstStyle/>
          <a:p>
            <a:pPr algn="l"/>
            <a:r>
              <a:rPr lang="ru-RU" dirty="0" smtClean="0"/>
              <a:t>МБУДОСЮТ г. Североморск, объединение «Робототехника»</a:t>
            </a:r>
          </a:p>
          <a:p>
            <a:pPr algn="l"/>
            <a:r>
              <a:rPr lang="ru-RU" dirty="0" smtClean="0"/>
              <a:t>Педагог  дополнительного образования Васильева Е.Н.</a:t>
            </a:r>
            <a:endParaRPr lang="ru-RU" dirty="0"/>
          </a:p>
        </p:txBody>
      </p:sp>
    </p:spTree>
    <p:extLst>
      <p:ext uri="{BB962C8B-B14F-4D97-AF65-F5344CB8AC3E}">
        <p14:creationId xmlns:p14="http://schemas.microsoft.com/office/powerpoint/2010/main" xmlns="" val="3759249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06770" y="2971295"/>
            <a:ext cx="4937048" cy="3242467"/>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27364" y="618153"/>
            <a:ext cx="5879406" cy="3558992"/>
          </a:xfrm>
          <a:prstGeom prst="rect">
            <a:avLst/>
          </a:prstGeom>
        </p:spPr>
      </p:pic>
    </p:spTree>
    <p:extLst>
      <p:ext uri="{BB962C8B-B14F-4D97-AF65-F5344CB8AC3E}">
        <p14:creationId xmlns:p14="http://schemas.microsoft.com/office/powerpoint/2010/main" xmlns="" val="2100593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04124" y="542241"/>
            <a:ext cx="4391434" cy="4258359"/>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798126" y="2669940"/>
            <a:ext cx="5759019" cy="3647732"/>
          </a:xfrm>
          <a:prstGeom prst="rect">
            <a:avLst/>
          </a:prstGeom>
        </p:spPr>
      </p:pic>
    </p:spTree>
    <p:extLst>
      <p:ext uri="{BB962C8B-B14F-4D97-AF65-F5344CB8AC3E}">
        <p14:creationId xmlns:p14="http://schemas.microsoft.com/office/powerpoint/2010/main" xmlns="" val="4156320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23453" y="542455"/>
            <a:ext cx="4094019" cy="4875274"/>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174674" y="1459844"/>
            <a:ext cx="6199482" cy="4650010"/>
          </a:xfrm>
          <a:prstGeom prst="rect">
            <a:avLst/>
          </a:prstGeom>
        </p:spPr>
      </p:pic>
    </p:spTree>
    <p:extLst>
      <p:ext uri="{BB962C8B-B14F-4D97-AF65-F5344CB8AC3E}">
        <p14:creationId xmlns:p14="http://schemas.microsoft.com/office/powerpoint/2010/main" xmlns="" val="3955299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0382" y="648149"/>
            <a:ext cx="4606636" cy="286256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763230" y="3392488"/>
            <a:ext cx="4549820" cy="2943549"/>
          </a:xfrm>
          <a:prstGeom prst="rect">
            <a:avLst/>
          </a:prstGeom>
        </p:spPr>
      </p:pic>
      <p:sp>
        <p:nvSpPr>
          <p:cNvPr id="5" name="Прямоугольник 4"/>
          <p:cNvSpPr/>
          <p:nvPr/>
        </p:nvSpPr>
        <p:spPr>
          <a:xfrm>
            <a:off x="5654129" y="1471044"/>
            <a:ext cx="5658921" cy="923330"/>
          </a:xfrm>
          <a:prstGeom prst="rect">
            <a:avLst/>
          </a:prstGeom>
          <a:noFill/>
        </p:spPr>
        <p:txBody>
          <a:bodyPr wrap="none" lIns="91440" tIns="45720" rIns="91440" bIns="45720">
            <a:spAutoFit/>
          </a:bodyPr>
          <a:lstStyle/>
          <a:p>
            <a:pPr algn="ctr"/>
            <a:r>
              <a:rPr lang="ru-RU"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Приглашаем Вас </a:t>
            </a:r>
            <a:endParaRPr lang="ru-RU"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6" name="Прямоугольник 5"/>
          <p:cNvSpPr/>
          <p:nvPr/>
        </p:nvSpPr>
        <p:spPr>
          <a:xfrm>
            <a:off x="-1417515" y="3631660"/>
            <a:ext cx="10455655" cy="1754326"/>
          </a:xfrm>
          <a:prstGeom prst="rect">
            <a:avLst/>
          </a:prstGeom>
          <a:noFill/>
        </p:spPr>
        <p:txBody>
          <a:bodyPr wrap="square" lIns="91440" tIns="45720" rIns="91440" bIns="45720">
            <a:spAutoFit/>
          </a:bodyPr>
          <a:lstStyle/>
          <a:p>
            <a:pPr algn="ctr"/>
            <a:r>
              <a:rPr lang="ru-RU"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в</a:t>
            </a:r>
            <a:r>
              <a:rPr lang="ru-RU"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объединение </a:t>
            </a:r>
          </a:p>
          <a:p>
            <a:pPr algn="ctr"/>
            <a:r>
              <a:rPr lang="ru-RU"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«Робототехника»!!!</a:t>
            </a:r>
            <a:endParaRPr lang="ru-RU"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xmlns="" val="2805134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30381" y="334523"/>
            <a:ext cx="6241816" cy="1413753"/>
          </a:xfrm>
        </p:spPr>
        <p:txBody>
          <a:bodyPr/>
          <a:lstStyle/>
          <a:p>
            <a:r>
              <a:rPr lang="ru-RU" dirty="0" smtClean="0"/>
              <a:t>Создатель </a:t>
            </a:r>
            <a:r>
              <a:rPr lang="ru-RU" dirty="0" err="1" smtClean="0"/>
              <a:t>Лего</a:t>
            </a:r>
            <a:endParaRPr lang="ru-RU" dirty="0"/>
          </a:p>
        </p:txBody>
      </p:sp>
      <p:sp>
        <p:nvSpPr>
          <p:cNvPr id="3" name="Объект 2"/>
          <p:cNvSpPr>
            <a:spLocks noGrp="1"/>
          </p:cNvSpPr>
          <p:nvPr>
            <p:ph type="body" sz="half" idx="2"/>
          </p:nvPr>
        </p:nvSpPr>
        <p:spPr>
          <a:xfrm>
            <a:off x="1004454" y="2041669"/>
            <a:ext cx="5867744" cy="2904404"/>
          </a:xfrm>
        </p:spPr>
        <p:txBody>
          <a:bodyPr>
            <a:noAutofit/>
          </a:bodyPr>
          <a:lstStyle/>
          <a:p>
            <a:pPr algn="just" fontAlgn="base"/>
            <a:r>
              <a:rPr lang="ru-RU" sz="2000" dirty="0">
                <a:latin typeface="Times New Roman" panose="02020603050405020304" pitchFamily="18" charset="0"/>
                <a:cs typeface="Times New Roman" panose="02020603050405020304" pitchFamily="18" charset="0"/>
              </a:rPr>
              <a:t>История конструктора </a:t>
            </a:r>
            <a:r>
              <a:rPr lang="ru-RU" sz="2000" dirty="0" err="1">
                <a:latin typeface="Times New Roman" panose="02020603050405020304" pitchFamily="18" charset="0"/>
                <a:cs typeface="Times New Roman" panose="02020603050405020304" pitchFamily="18" charset="0"/>
              </a:rPr>
              <a:t>Лего</a:t>
            </a:r>
            <a:r>
              <a:rPr lang="ru-RU" sz="2000" dirty="0">
                <a:latin typeface="Times New Roman" panose="02020603050405020304" pitchFamily="18" charset="0"/>
                <a:cs typeface="Times New Roman" panose="02020603050405020304" pitchFamily="18" charset="0"/>
              </a:rPr>
              <a:t> начинается чуть больше полувека </a:t>
            </a:r>
            <a:r>
              <a:rPr lang="ru-RU" sz="2000" dirty="0" smtClean="0">
                <a:latin typeface="Times New Roman" panose="02020603050405020304" pitchFamily="18" charset="0"/>
                <a:cs typeface="Times New Roman" panose="02020603050405020304" pitchFamily="18" charset="0"/>
              </a:rPr>
              <a:t>назад. </a:t>
            </a:r>
            <a:r>
              <a:rPr lang="ru-RU" sz="2000" dirty="0">
                <a:latin typeface="Times New Roman" panose="02020603050405020304" pitchFamily="18" charset="0"/>
                <a:cs typeface="Times New Roman" panose="02020603050405020304" pitchFamily="18" charset="0"/>
              </a:rPr>
              <a:t>Тогда </a:t>
            </a:r>
            <a:r>
              <a:rPr lang="ru-RU" sz="2000" dirty="0" smtClean="0">
                <a:latin typeface="Times New Roman" panose="02020603050405020304" pitchFamily="18" charset="0"/>
                <a:cs typeface="Times New Roman" panose="02020603050405020304" pitchFamily="18" charset="0"/>
              </a:rPr>
              <a:t>будущий создатель конструктора </a:t>
            </a:r>
            <a:r>
              <a:rPr lang="en-US" sz="2000" dirty="0" smtClean="0">
                <a:latin typeface="Times New Roman" panose="02020603050405020304" pitchFamily="18" charset="0"/>
                <a:cs typeface="Times New Roman" panose="02020603050405020304" pitchFamily="18" charset="0"/>
              </a:rPr>
              <a:t>LEGO  </a:t>
            </a:r>
            <a:r>
              <a:rPr lang="ru-RU" sz="2000" b="1" dirty="0" smtClean="0">
                <a:latin typeface="Times New Roman" panose="02020603050405020304" pitchFamily="18" charset="0"/>
                <a:cs typeface="Times New Roman" panose="02020603050405020304" pitchFamily="18" charset="0"/>
              </a:rPr>
              <a:t>Оле </a:t>
            </a:r>
            <a:r>
              <a:rPr lang="ru-RU" sz="2000" b="1" dirty="0" err="1">
                <a:latin typeface="Times New Roman" panose="02020603050405020304" pitchFamily="18" charset="0"/>
                <a:cs typeface="Times New Roman" panose="02020603050405020304" pitchFamily="18" charset="0"/>
              </a:rPr>
              <a:t>Кирк</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Кристиансен</a:t>
            </a:r>
            <a:r>
              <a:rPr lang="ru-RU" sz="2000" dirty="0">
                <a:latin typeface="Times New Roman" panose="02020603050405020304" pitchFamily="18" charset="0"/>
                <a:cs typeface="Times New Roman" panose="02020603050405020304" pitchFamily="18" charset="0"/>
              </a:rPr>
              <a:t>, как и многие другие плотники, занимался строительством домов и изготовлением мебели на заказ в своем датском городке </a:t>
            </a:r>
            <a:r>
              <a:rPr lang="ru-RU" sz="2000" b="1" dirty="0" err="1">
                <a:latin typeface="Times New Roman" panose="02020603050405020304" pitchFamily="18" charset="0"/>
                <a:cs typeface="Times New Roman" panose="02020603050405020304" pitchFamily="18" charset="0"/>
              </a:rPr>
              <a:t>Биллунда</a:t>
            </a:r>
            <a:r>
              <a:rPr lang="ru-RU" sz="2000" dirty="0" smtClean="0">
                <a:latin typeface="Times New Roman" panose="02020603050405020304" pitchFamily="18" charset="0"/>
                <a:cs typeface="Times New Roman" panose="02020603050405020304" pitchFamily="18" charset="0"/>
              </a:rPr>
              <a:t>. В эпоху мирового экономического кризиса, когда многие страны накрыла Великая депрессия, люди, желая хоть чем-то порадовать своих детей, готовы были покупать им игрушки. На их изготовление и решил переключиться Оле </a:t>
            </a:r>
            <a:r>
              <a:rPr lang="ru-RU" sz="2000" dirty="0" err="1" smtClean="0">
                <a:latin typeface="Times New Roman" panose="02020603050405020304" pitchFamily="18" charset="0"/>
                <a:cs typeface="Times New Roman" panose="02020603050405020304" pitchFamily="18" charset="0"/>
              </a:rPr>
              <a:t>Кирк</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pic>
        <p:nvPicPr>
          <p:cNvPr id="10" name="Рисунок 9"/>
          <p:cNvPicPr>
            <a:picLocks noGrp="1" noChangeAspect="1"/>
          </p:cNvPicPr>
          <p:nvPr>
            <p:ph type="pic" idx="1"/>
          </p:nvPr>
        </p:nvPicPr>
        <p:blipFill>
          <a:blip r:embed="rId2">
            <a:extLst>
              <a:ext uri="{28A0092B-C50C-407E-A947-70E740481C1C}">
                <a14:useLocalDpi xmlns:a14="http://schemas.microsoft.com/office/drawing/2010/main" xmlns="" val="0"/>
              </a:ext>
            </a:extLst>
          </a:blip>
          <a:srcRect l="30689" r="30689"/>
          <a:stretch>
            <a:fillRect/>
          </a:stretch>
        </p:blipFill>
        <p:spPr/>
      </p:pic>
    </p:spTree>
    <p:extLst>
      <p:ext uri="{BB962C8B-B14F-4D97-AF65-F5344CB8AC3E}">
        <p14:creationId xmlns:p14="http://schemas.microsoft.com/office/powerpoint/2010/main" xmlns="" val="1563868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Grp="1" noChangeAspect="1"/>
          </p:cNvPicPr>
          <p:nvPr>
            <p:ph type="pic" idx="1"/>
          </p:nvPr>
        </p:nvPicPr>
        <p:blipFill>
          <a:blip r:embed="rId2">
            <a:extLst>
              <a:ext uri="{28A0092B-C50C-407E-A947-70E740481C1C}">
                <a14:useLocalDpi xmlns:a14="http://schemas.microsoft.com/office/drawing/2010/main" xmlns="" val="0"/>
              </a:ext>
            </a:extLst>
          </a:blip>
          <a:stretch>
            <a:fillRect/>
          </a:stretch>
        </p:blipFill>
        <p:spPr>
          <a:xfrm>
            <a:off x="6096000" y="1134566"/>
            <a:ext cx="5333788" cy="4067013"/>
          </a:xfrm>
        </p:spPr>
      </p:pic>
      <p:sp>
        <p:nvSpPr>
          <p:cNvPr id="6" name="Объект 5"/>
          <p:cNvSpPr>
            <a:spLocks noGrp="1"/>
          </p:cNvSpPr>
          <p:nvPr>
            <p:ph type="body" sz="half" idx="2"/>
          </p:nvPr>
        </p:nvSpPr>
        <p:spPr>
          <a:xfrm>
            <a:off x="561110" y="1935017"/>
            <a:ext cx="5216235" cy="4922983"/>
          </a:xfrm>
        </p:spPr>
        <p:txBody>
          <a:bodyPr>
            <a:normAutofit/>
          </a:bodyPr>
          <a:lstStyle/>
          <a:p>
            <a:pPr algn="just" fontAlgn="base"/>
            <a:r>
              <a:rPr lang="ru-RU" sz="2000" dirty="0" smtClean="0">
                <a:latin typeface="Times New Roman" panose="02020603050405020304" pitchFamily="18" charset="0"/>
                <a:cs typeface="Times New Roman" panose="02020603050405020304" pitchFamily="18" charset="0"/>
              </a:rPr>
              <a:t>В </a:t>
            </a:r>
            <a:r>
              <a:rPr lang="ru-RU" sz="2000" dirty="0">
                <a:latin typeface="Times New Roman" panose="02020603050405020304" pitchFamily="18" charset="0"/>
                <a:cs typeface="Times New Roman" panose="02020603050405020304" pitchFamily="18" charset="0"/>
              </a:rPr>
              <a:t>своей мастерской, названной </a:t>
            </a:r>
            <a:r>
              <a:rPr lang="ru-RU" sz="2000" b="1" dirty="0" err="1">
                <a:latin typeface="Times New Roman" panose="02020603050405020304" pitchFamily="18" charset="0"/>
                <a:cs typeface="Times New Roman" panose="02020603050405020304" pitchFamily="18" charset="0"/>
              </a:rPr>
              <a:t>Lego</a:t>
            </a:r>
            <a:r>
              <a:rPr lang="ru-RU" sz="2000" dirty="0">
                <a:latin typeface="Times New Roman" panose="02020603050405020304" pitchFamily="18" charset="0"/>
                <a:cs typeface="Times New Roman" panose="02020603050405020304" pitchFamily="18" charset="0"/>
              </a:rPr>
              <a:t> (на датском языке </a:t>
            </a:r>
            <a:r>
              <a:rPr lang="ru-RU" sz="2000" b="1" dirty="0" err="1">
                <a:latin typeface="Times New Roman" panose="02020603050405020304" pitchFamily="18" charset="0"/>
                <a:cs typeface="Times New Roman" panose="02020603050405020304" pitchFamily="18" charset="0"/>
              </a:rPr>
              <a:t>leg</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godt</a:t>
            </a:r>
            <a:r>
              <a:rPr lang="ru-RU" sz="2000" b="1"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 «играй хорошо»), он вдвоем с сыном начал изготавливать деревянные игрушки (трактора, грузовики, автомобильчики). Но игрушки из дерева быстро теряли товарный вид, к тому же, были тяжелыми</a:t>
            </a:r>
            <a:r>
              <a:rPr lang="ru-RU" sz="2200" dirty="0"/>
              <a:t>.</a:t>
            </a:r>
          </a:p>
          <a:p>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18801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Grp="1" noChangeAspect="1"/>
          </p:cNvPicPr>
          <p:nvPr>
            <p:ph type="pic" idx="1"/>
          </p:nvPr>
        </p:nvPicPr>
        <p:blipFill>
          <a:blip r:embed="rId2">
            <a:extLst>
              <a:ext uri="{28A0092B-C50C-407E-A947-70E740481C1C}">
                <a14:useLocalDpi xmlns:a14="http://schemas.microsoft.com/office/drawing/2010/main" xmlns="" val="0"/>
              </a:ext>
            </a:extLst>
          </a:blip>
          <a:stretch>
            <a:fillRect/>
          </a:stretch>
        </p:blipFill>
        <p:spPr>
          <a:xfrm>
            <a:off x="6546273" y="1048325"/>
            <a:ext cx="4981036" cy="3364964"/>
          </a:xfrm>
          <a:prstGeom prst="roundRect">
            <a:avLst>
              <a:gd name="adj" fmla="val 0"/>
            </a:avLst>
          </a:prstGeom>
        </p:spPr>
      </p:pic>
      <p:sp>
        <p:nvSpPr>
          <p:cNvPr id="3" name="Объект 2"/>
          <p:cNvSpPr>
            <a:spLocks noGrp="1"/>
          </p:cNvSpPr>
          <p:nvPr>
            <p:ph type="body" sz="half" idx="2"/>
          </p:nvPr>
        </p:nvSpPr>
        <p:spPr>
          <a:xfrm>
            <a:off x="955965" y="932868"/>
            <a:ext cx="5140035" cy="4405745"/>
          </a:xfrm>
        </p:spPr>
        <p:txBody>
          <a:bodyPr>
            <a:normAutofit/>
          </a:bodyPr>
          <a:lstStyle/>
          <a:p>
            <a:pPr algn="just"/>
            <a:r>
              <a:rPr lang="ru-RU" sz="2000" dirty="0">
                <a:latin typeface="Times New Roman" panose="02020603050405020304" pitchFamily="18" charset="0"/>
                <a:cs typeface="Times New Roman" panose="02020603050405020304" pitchFamily="18" charset="0"/>
              </a:rPr>
              <a:t>Позднее </a:t>
            </a:r>
            <a:r>
              <a:rPr lang="ru-RU" sz="2000" dirty="0" err="1">
                <a:latin typeface="Times New Roman" panose="02020603050405020304" pitchFamily="18" charset="0"/>
                <a:cs typeface="Times New Roman" panose="02020603050405020304" pitchFamily="18" charset="0"/>
              </a:rPr>
              <a:t>Lego</a:t>
            </a:r>
            <a:r>
              <a:rPr lang="ru-RU" sz="2000" dirty="0">
                <a:latin typeface="Times New Roman" panose="02020603050405020304" pitchFamily="18" charset="0"/>
                <a:cs typeface="Times New Roman" panose="02020603050405020304" pitchFamily="18" charset="0"/>
              </a:rPr>
              <a:t> решается перейти на пластик, даже не подозревая, </a:t>
            </a:r>
            <a:r>
              <a:rPr lang="ru-RU" sz="2000" dirty="0" smtClean="0">
                <a:latin typeface="Times New Roman" panose="02020603050405020304" pitchFamily="18" charset="0"/>
                <a:cs typeface="Times New Roman" panose="02020603050405020304" pitchFamily="18" charset="0"/>
              </a:rPr>
              <a:t>что это приведет их к успеху, благодаря </a:t>
            </a:r>
            <a:r>
              <a:rPr lang="ru-RU" sz="2000" dirty="0">
                <a:latin typeface="Times New Roman" panose="02020603050405020304" pitchFamily="18" charset="0"/>
                <a:cs typeface="Times New Roman" panose="02020603050405020304" pitchFamily="18" charset="0"/>
              </a:rPr>
              <a:t>помощи </a:t>
            </a:r>
            <a:r>
              <a:rPr lang="ru-RU" sz="2000" dirty="0" smtClean="0">
                <a:latin typeface="Times New Roman" panose="02020603050405020304" pitchFamily="18" charset="0"/>
                <a:cs typeface="Times New Roman" panose="02020603050405020304" pitchFamily="18" charset="0"/>
              </a:rPr>
              <a:t>британского владельца фирмы </a:t>
            </a:r>
            <a:r>
              <a:rPr lang="ru-RU" sz="2000" dirty="0">
                <a:latin typeface="Times New Roman" panose="02020603050405020304" pitchFamily="18" charset="0"/>
                <a:cs typeface="Times New Roman" panose="02020603050405020304" pitchFamily="18" charset="0"/>
              </a:rPr>
              <a:t>игрушек </a:t>
            </a:r>
            <a:r>
              <a:rPr lang="ru-RU" sz="2000" dirty="0" err="1" smtClean="0">
                <a:latin typeface="Times New Roman" panose="02020603050405020304" pitchFamily="18" charset="0"/>
                <a:cs typeface="Times New Roman" panose="02020603050405020304" pitchFamily="18" charset="0"/>
              </a:rPr>
              <a:t>Kiddicraf</a:t>
            </a:r>
            <a:r>
              <a:rPr lang="en-US" sz="2000" dirty="0" smtClean="0">
                <a:latin typeface="Times New Roman" panose="02020603050405020304" pitchFamily="18" charset="0"/>
                <a:cs typeface="Times New Roman" panose="02020603050405020304" pitchFamily="18" charset="0"/>
              </a:rPr>
              <a:t>t</a:t>
            </a:r>
            <a:r>
              <a:rPr lang="ru-RU" sz="2000" dirty="0" smtClean="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Хиллари Фишера Пейджа</a:t>
            </a:r>
            <a:r>
              <a:rPr lang="ru-RU" sz="2000" dirty="0">
                <a:latin typeface="Times New Roman" panose="02020603050405020304" pitchFamily="18" charset="0"/>
                <a:cs typeface="Times New Roman" panose="02020603050405020304" pitchFamily="18" charset="0"/>
              </a:rPr>
              <a:t>. Это становится решающим этапом в истории создания конструктора </a:t>
            </a:r>
            <a:r>
              <a:rPr lang="ru-RU" sz="2000" dirty="0" err="1">
                <a:latin typeface="Times New Roman" panose="02020603050405020304" pitchFamily="18" charset="0"/>
                <a:cs typeface="Times New Roman" panose="02020603050405020304" pitchFamily="18" charset="0"/>
              </a:rPr>
              <a:t>Лего</a:t>
            </a:r>
            <a:r>
              <a:rPr lang="ru-RU"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В </a:t>
            </a:r>
            <a:r>
              <a:rPr lang="ru-RU" sz="2000" dirty="0">
                <a:latin typeface="Times New Roman" panose="02020603050405020304" pitchFamily="18" charset="0"/>
                <a:cs typeface="Times New Roman" panose="02020603050405020304" pitchFamily="18" charset="0"/>
              </a:rPr>
              <a:t>самом начале 1940-х он начал выпускать пластмассовые «строительные кирпичики», на которых имелись пазы и выступы для соединения.</a:t>
            </a:r>
            <a:r>
              <a:rPr lang="ru-RU" sz="2000" dirty="0"/>
              <a:t> </a:t>
            </a:r>
          </a:p>
        </p:txBody>
      </p:sp>
    </p:spTree>
    <p:extLst>
      <p:ext uri="{BB962C8B-B14F-4D97-AF65-F5344CB8AC3E}">
        <p14:creationId xmlns:p14="http://schemas.microsoft.com/office/powerpoint/2010/main" xmlns="" val="1481216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Grp="1" noChangeAspect="1"/>
          </p:cNvPicPr>
          <p:nvPr>
            <p:ph type="pic" idx="1"/>
          </p:nvPr>
        </p:nvPicPr>
        <p:blipFill>
          <a:blip r:embed="rId2">
            <a:extLst>
              <a:ext uri="{28A0092B-C50C-407E-A947-70E740481C1C}">
                <a14:useLocalDpi xmlns:a14="http://schemas.microsoft.com/office/drawing/2010/main" xmlns="" val="0"/>
              </a:ext>
            </a:extLst>
          </a:blip>
          <a:srcRect l="16560" r="16560"/>
          <a:stretch>
            <a:fillRect/>
          </a:stretch>
        </p:blipFill>
        <p:spPr>
          <a:xfrm>
            <a:off x="7284340" y="781277"/>
            <a:ext cx="3397515" cy="5222422"/>
          </a:xfrm>
        </p:spPr>
      </p:pic>
      <p:sp>
        <p:nvSpPr>
          <p:cNvPr id="3" name="Объект 2"/>
          <p:cNvSpPr>
            <a:spLocks noGrp="1"/>
          </p:cNvSpPr>
          <p:nvPr>
            <p:ph type="body" sz="half" idx="2"/>
          </p:nvPr>
        </p:nvSpPr>
        <p:spPr>
          <a:xfrm>
            <a:off x="699654" y="1472478"/>
            <a:ext cx="5562601" cy="5128491"/>
          </a:xfrm>
        </p:spPr>
        <p:txBody>
          <a:bodyPr>
            <a:normAutofit/>
          </a:bodyPr>
          <a:lstStyle/>
          <a:p>
            <a:pPr algn="just" fontAlgn="base"/>
            <a:r>
              <a:rPr lang="ru-RU" sz="2000" dirty="0">
                <a:latin typeface="Times New Roman" panose="02020603050405020304" pitchFamily="18" charset="0"/>
                <a:cs typeface="Times New Roman" panose="02020603050405020304" pitchFamily="18" charset="0"/>
              </a:rPr>
              <a:t>Первые «</a:t>
            </a:r>
            <a:r>
              <a:rPr lang="ru-RU" sz="2000" dirty="0" err="1">
                <a:latin typeface="Times New Roman" panose="02020603050405020304" pitchFamily="18" charset="0"/>
                <a:cs typeface="Times New Roman" panose="02020603050405020304" pitchFamily="18" charset="0"/>
              </a:rPr>
              <a:t>самоскрепляющиеся</a:t>
            </a:r>
            <a:r>
              <a:rPr lang="ru-RU" sz="2000" dirty="0">
                <a:latin typeface="Times New Roman" panose="02020603050405020304" pitchFamily="18" charset="0"/>
                <a:cs typeface="Times New Roman" panose="02020603050405020304" pitchFamily="18" charset="0"/>
              </a:rPr>
              <a:t> кирпичики» компании </a:t>
            </a:r>
            <a:r>
              <a:rPr lang="ru-RU" sz="2000" dirty="0" err="1">
                <a:latin typeface="Times New Roman" panose="02020603050405020304" pitchFamily="18" charset="0"/>
                <a:cs typeface="Times New Roman" panose="02020603050405020304" pitchFamily="18" charset="0"/>
              </a:rPr>
              <a:t>Lego</a:t>
            </a:r>
            <a:r>
              <a:rPr lang="ru-RU" sz="2000" dirty="0">
                <a:latin typeface="Times New Roman" panose="02020603050405020304" pitchFamily="18" charset="0"/>
                <a:cs typeface="Times New Roman" panose="02020603050405020304" pitchFamily="18" charset="0"/>
              </a:rPr>
              <a:t> публика смогла увидеть в 1949 году. Однако покупатели никак не </a:t>
            </a:r>
            <a:r>
              <a:rPr lang="ru-RU" sz="2000" dirty="0" smtClean="0">
                <a:latin typeface="Times New Roman" panose="02020603050405020304" pitchFamily="18" charset="0"/>
                <a:cs typeface="Times New Roman" panose="02020603050405020304" pitchFamily="18" charset="0"/>
              </a:rPr>
              <a:t>оценили </a:t>
            </a:r>
            <a:r>
              <a:rPr lang="ru-RU" sz="2000" dirty="0">
                <a:latin typeface="Times New Roman" panose="02020603050405020304" pitchFamily="18" charset="0"/>
                <a:cs typeface="Times New Roman" panose="02020603050405020304" pitchFamily="18" charset="0"/>
              </a:rPr>
              <a:t>новую игрушку</a:t>
            </a:r>
            <a:r>
              <a:rPr lang="ru-RU" sz="2000" dirty="0" smtClean="0">
                <a:latin typeface="Times New Roman" panose="02020603050405020304" pitchFamily="18" charset="0"/>
                <a:cs typeface="Times New Roman" panose="02020603050405020304" pitchFamily="18" charset="0"/>
              </a:rPr>
              <a:t>.</a:t>
            </a:r>
          </a:p>
          <a:p>
            <a:pPr algn="just" fontAlgn="base"/>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В середине 50-х годов </a:t>
            </a:r>
            <a:r>
              <a:rPr lang="en-US" sz="2000" dirty="0" smtClean="0">
                <a:latin typeface="Times New Roman" panose="02020603050405020304" pitchFamily="18" charset="0"/>
                <a:cs typeface="Times New Roman" panose="02020603050405020304" pitchFamily="18" charset="0"/>
              </a:rPr>
              <a:t>XX</a:t>
            </a:r>
            <a:r>
              <a:rPr lang="ru-RU" sz="2000" dirty="0" smtClean="0">
                <a:latin typeface="Times New Roman" panose="02020603050405020304" pitchFamily="18" charset="0"/>
                <a:cs typeface="Times New Roman" panose="02020603050405020304" pitchFamily="18" charset="0"/>
              </a:rPr>
              <a:t>-го </a:t>
            </a:r>
            <a:r>
              <a:rPr lang="ru-RU" sz="2000" dirty="0">
                <a:latin typeface="Times New Roman" panose="02020603050405020304" pitchFamily="18" charset="0"/>
                <a:cs typeface="Times New Roman" panose="02020603050405020304" pitchFamily="18" charset="0"/>
              </a:rPr>
              <a:t>века сын </a:t>
            </a:r>
            <a:r>
              <a:rPr lang="ru-RU" sz="2000" dirty="0" err="1" smtClean="0">
                <a:latin typeface="Times New Roman" panose="02020603050405020304" pitchFamily="18" charset="0"/>
                <a:cs typeface="Times New Roman" panose="02020603050405020304" pitchFamily="18" charset="0"/>
              </a:rPr>
              <a:t>Кристиансена</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высказывает гениальную идею: «</a:t>
            </a:r>
            <a:r>
              <a:rPr lang="ru-RU" sz="2000" b="1" dirty="0">
                <a:latin typeface="Times New Roman" panose="02020603050405020304" pitchFamily="18" charset="0"/>
                <a:cs typeface="Times New Roman" panose="02020603050405020304" pitchFamily="18" charset="0"/>
              </a:rPr>
              <a:t>Взяв за основу один единственный конструктор, можно дать детям возможность собирать из него какие угодно игрушки</a:t>
            </a:r>
            <a:r>
              <a:rPr lang="ru-RU" sz="2000" dirty="0">
                <a:latin typeface="Times New Roman" panose="02020603050405020304" pitchFamily="18" charset="0"/>
                <a:cs typeface="Times New Roman" panose="02020603050405020304" pitchFamily="18" charset="0"/>
              </a:rPr>
              <a:t>». </a:t>
            </a:r>
          </a:p>
          <a:p>
            <a:pPr marL="0" indent="0" algn="just">
              <a:buNone/>
            </a:pPr>
            <a:endParaRPr lang="ru-RU" dirty="0"/>
          </a:p>
        </p:txBody>
      </p:sp>
    </p:spTree>
    <p:extLst>
      <p:ext uri="{BB962C8B-B14F-4D97-AF65-F5344CB8AC3E}">
        <p14:creationId xmlns:p14="http://schemas.microsoft.com/office/powerpoint/2010/main" xmlns="" val="1206463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Grp="1" noChangeAspect="1"/>
          </p:cNvPicPr>
          <p:nvPr>
            <p:ph type="pic" idx="1"/>
          </p:nvPr>
        </p:nvPicPr>
        <p:blipFill>
          <a:blip r:embed="rId2">
            <a:extLst>
              <a:ext uri="{28A0092B-C50C-407E-A947-70E740481C1C}">
                <a14:useLocalDpi xmlns:a14="http://schemas.microsoft.com/office/drawing/2010/main" xmlns="" val="0"/>
              </a:ext>
            </a:extLst>
          </a:blip>
          <a:stretch>
            <a:fillRect/>
          </a:stretch>
        </p:blipFill>
        <p:spPr>
          <a:xfrm>
            <a:off x="6096000" y="1267691"/>
            <a:ext cx="5319899" cy="3553691"/>
          </a:xfrm>
        </p:spPr>
      </p:pic>
      <p:sp>
        <p:nvSpPr>
          <p:cNvPr id="3" name="Объект 2"/>
          <p:cNvSpPr>
            <a:spLocks noGrp="1"/>
          </p:cNvSpPr>
          <p:nvPr>
            <p:ph type="body" sz="half" idx="2"/>
          </p:nvPr>
        </p:nvSpPr>
        <p:spPr>
          <a:xfrm>
            <a:off x="651163" y="792018"/>
            <a:ext cx="5043055" cy="1828800"/>
          </a:xfrm>
        </p:spPr>
        <p:txBody>
          <a:bodyPr>
            <a:noAutofit/>
          </a:bodyPr>
          <a:lstStyle/>
          <a:p>
            <a:pPr algn="just" fontAlgn="base"/>
            <a:r>
              <a:rPr lang="ru-RU" sz="2000" dirty="0">
                <a:latin typeface="Times New Roman" panose="02020603050405020304" pitchFamily="18" charset="0"/>
                <a:cs typeface="Times New Roman" panose="02020603050405020304" pitchFamily="18" charset="0"/>
              </a:rPr>
              <a:t>Изобретатель считал, что, только разбираясь в психологии ребенка, можно создавать хорошие игрушки. Поэтому он часами пропадал на детских площадках, играя с их маленькими посетителями. Ему было интересно наблюдать, как они используют те или иные предметы.</a:t>
            </a:r>
          </a:p>
          <a:p>
            <a:pPr algn="just" fontAlgn="base"/>
            <a:r>
              <a:rPr lang="ru-RU" sz="2000" dirty="0" err="1">
                <a:latin typeface="Times New Roman" panose="02020603050405020304" pitchFamily="18" charset="0"/>
                <a:cs typeface="Times New Roman" panose="02020603050405020304" pitchFamily="18" charset="0"/>
              </a:rPr>
              <a:t>Кристиансены</a:t>
            </a:r>
            <a:r>
              <a:rPr lang="ru-RU" sz="2000" dirty="0">
                <a:latin typeface="Times New Roman" panose="02020603050405020304" pitchFamily="18" charset="0"/>
                <a:cs typeface="Times New Roman" panose="02020603050405020304" pitchFamily="18" charset="0"/>
              </a:rPr>
              <a:t> в 1947 году </a:t>
            </a:r>
            <a:r>
              <a:rPr lang="ru-RU" sz="2000" dirty="0" smtClean="0">
                <a:latin typeface="Times New Roman" panose="02020603050405020304" pitchFamily="18" charset="0"/>
                <a:cs typeface="Times New Roman" panose="02020603050405020304" pitchFamily="18" charset="0"/>
              </a:rPr>
              <a:t>заказывают новую формовочную машину в  Англии. </a:t>
            </a:r>
            <a:r>
              <a:rPr lang="ru-RU" sz="2000" dirty="0">
                <a:latin typeface="Times New Roman" panose="02020603050405020304" pitchFamily="18" charset="0"/>
                <a:cs typeface="Times New Roman" panose="02020603050405020304" pitchFamily="18" charset="0"/>
              </a:rPr>
              <a:t>Поставщики присылают им образцы продукции, среди которых присутствуют несколько «кирпичиков» Пейджа. Оле сразу же увлекся идеей универсальных модулей. Дорабатывая дизайн британца, он отказывается от скругленных граней, делая их прямыми. Габариты модулей он переводит в метрическую систему.</a:t>
            </a:r>
          </a:p>
        </p:txBody>
      </p:sp>
    </p:spTree>
    <p:extLst>
      <p:ext uri="{BB962C8B-B14F-4D97-AF65-F5344CB8AC3E}">
        <p14:creationId xmlns:p14="http://schemas.microsoft.com/office/powerpoint/2010/main" xmlns="" val="369213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Grp="1" noChangeAspect="1"/>
          </p:cNvPicPr>
          <p:nvPr>
            <p:ph type="pic" idx="1"/>
          </p:nvPr>
        </p:nvPicPr>
        <p:blipFill>
          <a:blip r:embed="rId2">
            <a:extLst>
              <a:ext uri="{28A0092B-C50C-407E-A947-70E740481C1C}">
                <a14:useLocalDpi xmlns:a14="http://schemas.microsoft.com/office/drawing/2010/main" xmlns="" val="0"/>
              </a:ext>
            </a:extLst>
          </a:blip>
          <a:stretch>
            <a:fillRect/>
          </a:stretch>
        </p:blipFill>
        <p:spPr>
          <a:xfrm>
            <a:off x="6096000" y="923132"/>
            <a:ext cx="5533091" cy="4584050"/>
          </a:xfrm>
        </p:spPr>
      </p:pic>
      <p:sp>
        <p:nvSpPr>
          <p:cNvPr id="3" name="Объект 2"/>
          <p:cNvSpPr>
            <a:spLocks noGrp="1"/>
          </p:cNvSpPr>
          <p:nvPr>
            <p:ph type="body" sz="half" idx="2"/>
          </p:nvPr>
        </p:nvSpPr>
        <p:spPr>
          <a:xfrm>
            <a:off x="755073" y="1129578"/>
            <a:ext cx="5001492" cy="4086657"/>
          </a:xfrm>
        </p:spPr>
        <p:txBody>
          <a:bodyPr>
            <a:noAutofit/>
          </a:bodyPr>
          <a:lstStyle/>
          <a:p>
            <a:pPr algn="just" fontAlgn="base"/>
            <a:r>
              <a:rPr lang="ru-RU" sz="2000" dirty="0">
                <a:latin typeface="Times New Roman" panose="02020603050405020304" pitchFamily="18" charset="0"/>
                <a:cs typeface="Times New Roman" panose="02020603050405020304" pitchFamily="18" charset="0"/>
              </a:rPr>
              <a:t>Возможность конструировать из разноцветных «кирпичиков» любые предметы, оценили и дети и </a:t>
            </a:r>
            <a:r>
              <a:rPr lang="ru-RU" sz="2000" dirty="0" smtClean="0">
                <a:latin typeface="Times New Roman" panose="02020603050405020304" pitchFamily="18" charset="0"/>
                <a:cs typeface="Times New Roman" panose="02020603050405020304" pitchFamily="18" charset="0"/>
              </a:rPr>
              <a:t>взрослые. </a:t>
            </a:r>
            <a:r>
              <a:rPr lang="ru-RU" sz="2000" dirty="0">
                <a:latin typeface="Times New Roman" panose="02020603050405020304" pitchFamily="18" charset="0"/>
                <a:cs typeface="Times New Roman" panose="02020603050405020304" pitchFamily="18" charset="0"/>
              </a:rPr>
              <a:t>Таким образом, продукция </a:t>
            </a:r>
            <a:r>
              <a:rPr lang="ru-RU" sz="2000" dirty="0" err="1">
                <a:latin typeface="Times New Roman" panose="02020603050405020304" pitchFamily="18" charset="0"/>
                <a:cs typeface="Times New Roman" panose="02020603050405020304" pitchFamily="18" charset="0"/>
              </a:rPr>
              <a:t>Lego</a:t>
            </a:r>
            <a:r>
              <a:rPr lang="ru-RU" sz="2000" dirty="0">
                <a:latin typeface="Times New Roman" panose="02020603050405020304" pitchFamily="18" charset="0"/>
                <a:cs typeface="Times New Roman" panose="02020603050405020304" pitchFamily="18" charset="0"/>
              </a:rPr>
              <a:t> стала очень популярной. Известно о существовании целых парков развлечений, которые созданы при помощи модулей </a:t>
            </a:r>
            <a:r>
              <a:rPr lang="ru-RU" sz="2000" dirty="0" err="1">
                <a:latin typeface="Times New Roman" panose="02020603050405020304" pitchFamily="18" charset="0"/>
                <a:cs typeface="Times New Roman" panose="02020603050405020304" pitchFamily="18" charset="0"/>
              </a:rPr>
              <a:t>Lego</a:t>
            </a:r>
            <a:r>
              <a:rPr lang="ru-RU" sz="2000" dirty="0">
                <a:latin typeface="Times New Roman" panose="02020603050405020304" pitchFamily="18" charset="0"/>
                <a:cs typeface="Times New Roman" panose="02020603050405020304" pitchFamily="18" charset="0"/>
              </a:rPr>
              <a:t>. Площадь самого известного </a:t>
            </a:r>
            <a:r>
              <a:rPr lang="ru-RU" sz="2000" dirty="0" err="1">
                <a:latin typeface="Times New Roman" panose="02020603050405020304" pitchFamily="18" charset="0"/>
                <a:cs typeface="Times New Roman" panose="02020603050405020304" pitchFamily="18" charset="0"/>
              </a:rPr>
              <a:t>Леголенда</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г. </a:t>
            </a:r>
            <a:r>
              <a:rPr lang="ru-RU" sz="2000" dirty="0" err="1">
                <a:latin typeface="Times New Roman" panose="02020603050405020304" pitchFamily="18" charset="0"/>
                <a:cs typeface="Times New Roman" panose="02020603050405020304" pitchFamily="18" charset="0"/>
              </a:rPr>
              <a:t>Биллунд</a:t>
            </a:r>
            <a:r>
              <a:rPr lang="ru-RU" sz="2000" dirty="0">
                <a:latin typeface="Times New Roman" panose="02020603050405020304" pitchFamily="18" charset="0"/>
                <a:cs typeface="Times New Roman" panose="02020603050405020304" pitchFamily="18" charset="0"/>
              </a:rPr>
              <a:t>) составляет 100 000 квадратных метров. На его строительство потребовалось 8 миллионов модулей.</a:t>
            </a:r>
          </a:p>
        </p:txBody>
      </p:sp>
    </p:spTree>
    <p:extLst>
      <p:ext uri="{BB962C8B-B14F-4D97-AF65-F5344CB8AC3E}">
        <p14:creationId xmlns:p14="http://schemas.microsoft.com/office/powerpoint/2010/main" xmlns="" val="1557690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7868" y="3095625"/>
            <a:ext cx="3491796" cy="3369583"/>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942165" y="890922"/>
            <a:ext cx="2368774" cy="2204703"/>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179664" y="1047750"/>
            <a:ext cx="4762500" cy="4762500"/>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87868" y="635085"/>
            <a:ext cx="3717877" cy="2460540"/>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8763158" y="3849474"/>
            <a:ext cx="2726787" cy="1861884"/>
          </a:xfrm>
          <a:prstGeom prst="rect">
            <a:avLst/>
          </a:prstGeom>
        </p:spPr>
      </p:pic>
      <p:sp>
        <p:nvSpPr>
          <p:cNvPr id="10" name="TextBox 9"/>
          <p:cNvSpPr txBox="1"/>
          <p:nvPr/>
        </p:nvSpPr>
        <p:spPr>
          <a:xfrm>
            <a:off x="4405745" y="635085"/>
            <a:ext cx="4862946" cy="1200329"/>
          </a:xfrm>
          <a:prstGeom prst="rect">
            <a:avLst/>
          </a:prstGeom>
          <a:noFill/>
        </p:spPr>
        <p:txBody>
          <a:bodyPr wrap="square" rtlCol="0">
            <a:spAutoFit/>
          </a:bodyPr>
          <a:lstStyle/>
          <a:p>
            <a:r>
              <a:rPr lang="ru-RU" sz="3600" b="1" dirty="0" smtClean="0">
                <a:latin typeface="Times New Roman" panose="02020603050405020304" pitchFamily="18" charset="0"/>
                <a:cs typeface="Times New Roman" panose="02020603050405020304" pitchFamily="18" charset="0"/>
              </a:rPr>
              <a:t>Виды конструкторов </a:t>
            </a:r>
            <a:r>
              <a:rPr lang="en-US" sz="3600" b="1" dirty="0" smtClean="0">
                <a:latin typeface="Times New Roman" panose="02020603050405020304" pitchFamily="18" charset="0"/>
                <a:cs typeface="Times New Roman" panose="02020603050405020304" pitchFamily="18" charset="0"/>
              </a:rPr>
              <a:t>LEGO</a:t>
            </a:r>
            <a:endParaRPr lang="ru-RU"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57038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9763" y="1041400"/>
            <a:ext cx="9947564" cy="1371600"/>
          </a:xfrm>
        </p:spPr>
        <p:txBody>
          <a:bodyPr>
            <a:normAutofit/>
          </a:bodyPr>
          <a:lstStyle/>
          <a:p>
            <a:r>
              <a:rPr lang="ru-RU" dirty="0" smtClean="0">
                <a:latin typeface="Times New Roman" panose="02020603050405020304" pitchFamily="18" charset="0"/>
                <a:cs typeface="Times New Roman" panose="02020603050405020304" pitchFamily="18" charset="0"/>
              </a:rPr>
              <a:t>Объединение «Робототехника»  МБУДОСЮТ г. Североморска состоит из нескольких кружков, занимающихся                     </a:t>
            </a:r>
            <a:r>
              <a:rPr lang="ru-RU" dirty="0" err="1" smtClean="0">
                <a:latin typeface="Times New Roman" panose="02020603050405020304" pitchFamily="18" charset="0"/>
                <a:cs typeface="Times New Roman" panose="02020603050405020304" pitchFamily="18" charset="0"/>
              </a:rPr>
              <a:t>Лего</a:t>
            </a:r>
            <a:r>
              <a:rPr lang="ru-RU" dirty="0" smtClean="0">
                <a:latin typeface="Times New Roman" panose="02020603050405020304" pitchFamily="18" charset="0"/>
                <a:cs typeface="Times New Roman" panose="02020603050405020304" pitchFamily="18" charset="0"/>
              </a:rPr>
              <a:t>-конструированием</a:t>
            </a:r>
            <a:endParaRPr lang="ru-RU" dirty="0">
              <a:latin typeface="Times New Roman" panose="02020603050405020304" pitchFamily="18" charset="0"/>
              <a:cs typeface="Times New Roman" panose="02020603050405020304" pitchFamily="18" charset="0"/>
            </a:endParaRPr>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xmlns="" val="0"/>
              </a:ext>
            </a:extLst>
          </a:blip>
          <a:stretch>
            <a:fillRect/>
          </a:stretch>
        </p:blipFill>
        <p:spPr>
          <a:xfrm>
            <a:off x="1033822" y="2413000"/>
            <a:ext cx="4847436" cy="3220779"/>
          </a:xfrm>
        </p:spPr>
      </p:pic>
      <p:sp>
        <p:nvSpPr>
          <p:cNvPr id="4" name="Текст 3"/>
          <p:cNvSpPr>
            <a:spLocks noGrp="1"/>
          </p:cNvSpPr>
          <p:nvPr>
            <p:ph type="body" sz="half" idx="2"/>
          </p:nvPr>
        </p:nvSpPr>
        <p:spPr/>
        <p:txBody>
          <a:bodyPr/>
          <a:lstStyle/>
          <a:p>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096000" y="2413000"/>
            <a:ext cx="5382370" cy="3284865"/>
          </a:xfrm>
          <a:prstGeom prst="rect">
            <a:avLst/>
          </a:prstGeom>
        </p:spPr>
      </p:pic>
    </p:spTree>
    <p:extLst>
      <p:ext uri="{BB962C8B-B14F-4D97-AF65-F5344CB8AC3E}">
        <p14:creationId xmlns:p14="http://schemas.microsoft.com/office/powerpoint/2010/main" xmlns="" val="275895422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185</TotalTime>
  <Words>409</Words>
  <Application>Microsoft Office PowerPoint</Application>
  <PresentationFormat>Произвольный</PresentationFormat>
  <Paragraphs>17</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Натуральные материалы</vt:lpstr>
      <vt:lpstr>По следам конструктора LEGO</vt:lpstr>
      <vt:lpstr>Создатель Лего</vt:lpstr>
      <vt:lpstr>Слайд 3</vt:lpstr>
      <vt:lpstr>Слайд 4</vt:lpstr>
      <vt:lpstr>Слайд 5</vt:lpstr>
      <vt:lpstr>Слайд 6</vt:lpstr>
      <vt:lpstr>Слайд 7</vt:lpstr>
      <vt:lpstr>Слайд 8</vt:lpstr>
      <vt:lpstr>Объединение «Робототехника»  МБУДОСЮТ г. Североморска состоит из нескольких кружков, занимающихся                     Лего-конструированием</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Из истории конструктора Лего</dc:title>
  <dc:creator>expert</dc:creator>
  <cp:lastModifiedBy>Таня</cp:lastModifiedBy>
  <cp:revision>20</cp:revision>
  <dcterms:created xsi:type="dcterms:W3CDTF">2016-05-31T09:45:33Z</dcterms:created>
  <dcterms:modified xsi:type="dcterms:W3CDTF">2016-06-01T13:17:05Z</dcterms:modified>
</cp:coreProperties>
</file>