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84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85" r:id="rId21"/>
    <p:sldId id="286" r:id="rId22"/>
    <p:sldId id="287" r:id="rId23"/>
    <p:sldId id="288" r:id="rId24"/>
    <p:sldId id="289" r:id="rId25"/>
    <p:sldId id="290" r:id="rId26"/>
    <p:sldId id="292" r:id="rId27"/>
    <p:sldId id="291" r:id="rId28"/>
    <p:sldId id="293" r:id="rId29"/>
    <p:sldId id="273" r:id="rId30"/>
    <p:sldId id="274" r:id="rId31"/>
    <p:sldId id="275" r:id="rId32"/>
    <p:sldId id="294" r:id="rId33"/>
    <p:sldId id="295" r:id="rId34"/>
    <p:sldId id="296" r:id="rId35"/>
    <p:sldId id="297" r:id="rId36"/>
    <p:sldId id="28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FF"/>
    <a:srgbClr val="3399FF"/>
    <a:srgbClr val="99CCFF"/>
    <a:srgbClr val="FFFF00"/>
    <a:srgbClr val="993300"/>
    <a:srgbClr val="FF9900"/>
    <a:srgbClr val="8585FF"/>
    <a:srgbClr val="5757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71" d="100"/>
          <a:sy n="71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0245D8-DF7F-45D1-97CA-5FD740D2EFF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6EFFA-6E2F-4697-9C63-87A4060BB8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15210-9548-4696-96B5-E6F7CD1A0D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47EF0-4F1D-43EE-B9DB-A437754B91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185CC-AABE-4D41-A314-6B9766BC10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43299-5947-42A6-8DFE-82963C9E2F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E7004-D1ED-4BE1-BB1D-976E480C34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869FE-DEE5-4A31-A9E6-ACB7D54313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154F-EFF3-4FA4-8A6E-337ED13997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E695A-25AD-4EEE-B483-0681B9FDBD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74D6E-6CA2-43E1-B0C5-934A46919E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F521A2B-E5C3-4A6F-A3B2-6C50685DD0B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>
    <p:strips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ЛЕТАТЕЛЬНЫЕ АППАРАТЫ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</a:b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</a:b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</a:b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</a:b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Дирижабль </a:t>
            </a:r>
            <a:r>
              <a:rPr lang="ru-RU" b="1" dirty="0" err="1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Генлейна</a:t>
            </a:r>
            <a:r>
              <a:rPr lang="ru-RU" dirty="0">
                <a:effectLst/>
                <a:latin typeface="Verdana" pitchFamily="34" charset="0"/>
              </a:rPr>
              <a:t/>
            </a:r>
            <a:br>
              <a:rPr lang="ru-RU" dirty="0">
                <a:effectLst/>
                <a:latin typeface="Verdana" pitchFamily="34" charset="0"/>
              </a:rPr>
            </a:br>
            <a:endParaRPr lang="ru-RU" dirty="0">
              <a:effectLst/>
              <a:latin typeface="Verdan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12"/>
            <a:ext cx="4786346" cy="469265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200" dirty="0" smtClean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		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На 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этом дирижабле был поставлен газовый двигатель. Газ брался из оболочки, и расход его замещался воздухом, подаваемым в баллонет. Этот двигатель развивал мощность 3,6 л. с. Винт — </a:t>
            </a:r>
            <a:r>
              <a:rPr lang="ru-RU" sz="2200" dirty="0" err="1">
                <a:solidFill>
                  <a:srgbClr val="000000"/>
                </a:solidFill>
                <a:effectLst/>
                <a:latin typeface="Verdana" pitchFamily="34" charset="0"/>
              </a:rPr>
              <a:t>четырехлопастный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, диаметром 4,6 м. Двигатель был очень тяжел (458 кг), и дирижабль </a:t>
            </a:r>
            <a:r>
              <a:rPr lang="ru-RU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Генлейна</a:t>
            </a:r>
            <a:r>
              <a:rPr lang="ru-R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не мог развивать большую скорость. </a:t>
            </a:r>
          </a:p>
        </p:txBody>
      </p: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4714875" y="1285875"/>
            <a:ext cx="4127501" cy="5084762"/>
            <a:chOff x="2970" y="810"/>
            <a:chExt cx="2600" cy="3203"/>
          </a:xfrm>
        </p:grpSpPr>
        <p:pic>
          <p:nvPicPr>
            <p:cNvPr id="15365" name="Picture 5" descr="s320x240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15" y="810"/>
              <a:ext cx="2555" cy="190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367" name="Picture 7" descr="s320x24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" y="2925"/>
              <a:ext cx="2540" cy="108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1246646941_untitled-2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42984"/>
            <a:ext cx="5218516" cy="2631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Дирижабль </a:t>
            </a:r>
            <a:r>
              <a:rPr lang="ru-RU" sz="4000" b="1" dirty="0" err="1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Ренара</a:t>
            </a:r>
            <a:r>
              <a:rPr lang="ru-RU" sz="4000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 и Кребса</a:t>
            </a:r>
            <a:r>
              <a:rPr lang="ru-RU" dirty="0">
                <a:latin typeface="Verdana" pitchFamily="34" charset="0"/>
              </a:rPr>
              <a:t/>
            </a:r>
            <a:br>
              <a:rPr lang="ru-RU" dirty="0">
                <a:latin typeface="Verdana" pitchFamily="34" charset="0"/>
              </a:rPr>
            </a:br>
            <a:endParaRPr lang="ru-RU" dirty="0">
              <a:latin typeface="Verdan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29066"/>
            <a:ext cx="9144000" cy="2571768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effectLst/>
                <a:latin typeface="Verdana" pitchFamily="34" charset="0"/>
              </a:rPr>
              <a:t>		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В 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1884 году — дирижабль «Франция» </a:t>
            </a:r>
            <a:r>
              <a:rPr lang="ru-R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Ш. </a:t>
            </a:r>
            <a:r>
              <a:rPr lang="ru-RU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Ренара</a:t>
            </a:r>
            <a:r>
              <a:rPr lang="ru-R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и </a:t>
            </a:r>
            <a:r>
              <a:rPr lang="ru-RU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Ал.Кребса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объёмом </a:t>
            </a:r>
            <a:r>
              <a:rPr lang="ru-RU" sz="2200" dirty="0" err="1">
                <a:solidFill>
                  <a:srgbClr val="000000"/>
                </a:solidFill>
                <a:effectLst/>
                <a:latin typeface="Verdana" pitchFamily="34" charset="0"/>
              </a:rPr>
              <a:t>ок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. 2 тыс. м</a:t>
            </a:r>
            <a:r>
              <a:rPr lang="ru-RU" sz="2200" baseline="30000" dirty="0">
                <a:solidFill>
                  <a:srgbClr val="000000"/>
                </a:solidFill>
                <a:effectLst/>
                <a:latin typeface="Verdana" pitchFamily="34" charset="0"/>
              </a:rPr>
              <a:t>3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. По существу эти полёты были первыми управляемыми. Для поддержания удлинённой обтекаемой формы корпуса дирижабля использовались баллонеты. Кроме рулей направления в конструкцию оперения дирижабля стали включать и стабилизаторы. Наряду с мягкими дирижаблями начали проектировать, а затем и строить жёсткие и нежёсткие дирижабли.</a:t>
            </a:r>
            <a:r>
              <a:rPr lang="ru-RU" sz="2000" dirty="0">
                <a:effectLst/>
                <a:latin typeface="Verdana" pitchFamily="34" charset="0"/>
              </a:rPr>
              <a:t/>
            </a:r>
            <a:br>
              <a:rPr lang="ru-RU" sz="2000" dirty="0">
                <a:effectLst/>
                <a:latin typeface="Verdana" pitchFamily="34" charset="0"/>
              </a:rPr>
            </a:br>
            <a:endParaRPr lang="ru-RU" sz="2000" dirty="0">
              <a:effectLst/>
              <a:latin typeface="Verdana" pitchFamily="34" charset="0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843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Дирижабль Цеппелина</a:t>
            </a: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/>
            </a:r>
            <a:br>
              <a:rPr lang="ru-RU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</a:br>
            <a:endParaRPr lang="ru-RU" b="1" dirty="0">
              <a:solidFill>
                <a:schemeClr val="tx1">
                  <a:lumMod val="85000"/>
                </a:schemeClr>
              </a:solidFill>
              <a:latin typeface="Verdana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8929718" cy="292895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000" dirty="0"/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		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Строительство первых </a:t>
            </a:r>
            <a:r>
              <a:rPr lang="ru-R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дирижаблей-Цеппелинов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 началось в 1899 на плавающем сборочном цехе на Боденском озере в Заливе </a:t>
            </a:r>
            <a:r>
              <a:rPr lang="ru-RU" sz="2200" dirty="0" err="1" smtClean="0">
                <a:solidFill>
                  <a:srgbClr val="000000"/>
                </a:solidFill>
                <a:effectLst/>
                <a:latin typeface="Verdana" pitchFamily="34" charset="0"/>
              </a:rPr>
              <a:t>Манзелл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. Оно было предназначено для того, чтобы упростить процедуру старта, поскольку цех мог плыть по ветру. Опытный дирижабль «LZ 1» имел длину 128 м, на нём были установлены два двигателя </a:t>
            </a:r>
            <a:r>
              <a:rPr lang="ru-RU" sz="2200" dirty="0" err="1" smtClean="0">
                <a:solidFill>
                  <a:srgbClr val="000000"/>
                </a:solidFill>
                <a:effectLst/>
                <a:latin typeface="Verdana" pitchFamily="34" charset="0"/>
              </a:rPr>
              <a:t>Даймлер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 мощностью 14.2 л.с. (10.6 кВ) и </a:t>
            </a:r>
            <a:r>
              <a:rPr lang="ru-RU" sz="2200" dirty="0" err="1" smtClean="0">
                <a:solidFill>
                  <a:srgbClr val="000000"/>
                </a:solidFill>
                <a:effectLst/>
                <a:latin typeface="Verdana" pitchFamily="34" charset="0"/>
              </a:rPr>
              <a:t>балансировался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 путём перемещения веса между его двумя гондолами. </a:t>
            </a:r>
            <a:endParaRPr lang="ru-RU" sz="2200" dirty="0"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pic>
        <p:nvPicPr>
          <p:cNvPr id="17413" name="Picture 5" descr="245px-Graf_Zeppelin_19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786190"/>
            <a:ext cx="4572032" cy="2910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85860"/>
            <a:ext cx="8429684" cy="4724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FF0000"/>
              </a:buClr>
              <a:buSzTx/>
              <a:buNone/>
            </a:pPr>
            <a:endParaRPr lang="ru-RU" sz="1100" b="1" i="1" dirty="0">
              <a:solidFill>
                <a:schemeClr val="tx1">
                  <a:lumMod val="85000"/>
                </a:schemeClr>
              </a:solidFill>
              <a:latin typeface="Verdana" pitchFamily="34" charset="0"/>
              <a:ea typeface="+mj-ea"/>
              <a:cs typeface="+mj-cs"/>
            </a:endParaRP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SzTx/>
              <a:buFontTx/>
              <a:buNone/>
            </a:pPr>
            <a:endParaRPr lang="ru-RU" sz="800" dirty="0"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SzTx/>
            </a:pPr>
            <a:endParaRPr lang="ru-RU" sz="800" dirty="0"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None/>
            </a:pPr>
            <a:endParaRPr lang="ru-RU" sz="800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543956" cy="230425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i="1" dirty="0" smtClean="0">
                <a:solidFill>
                  <a:schemeClr val="bg2"/>
                </a:solidFill>
                <a:latin typeface="Verdana" pitchFamily="34" charset="0"/>
              </a:rPr>
              <a:t>Первые самолеты</a:t>
            </a:r>
            <a:r>
              <a:rPr lang="ru-RU" b="1" i="1" dirty="0" smtClean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/>
            </a:r>
            <a:br>
              <a:rPr lang="ru-RU" b="1" i="1" dirty="0" smtClean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Самолёт братьев Райт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313" y="1628775"/>
            <a:ext cx="4103687" cy="496887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	</a:t>
            </a:r>
            <a:r>
              <a:rPr lang="ru-RU" sz="2200" b="1" dirty="0" err="1" smtClean="0">
                <a:solidFill>
                  <a:srgbClr val="000000"/>
                </a:solidFill>
                <a:effectLst/>
                <a:latin typeface="Verdana" pitchFamily="34" charset="0"/>
              </a:rPr>
              <a:t>Флайер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- первый самолёт с двигателем внутреннего сгорания,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сконструированным 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и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построенным 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братьями Райт. 17 декабря 1903 года в долине </a:t>
            </a:r>
            <a:r>
              <a:rPr lang="ru-RU" sz="2200" dirty="0" err="1">
                <a:solidFill>
                  <a:srgbClr val="000000"/>
                </a:solidFill>
                <a:effectLst/>
                <a:latin typeface="Verdana" pitchFamily="34" charset="0"/>
              </a:rPr>
              <a:t>Китти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 Хок на этом самолёте был совершен первый в мире полёт, при котором летательный аппарат с человеком поднялся в воздух на тяге двигателя, пролетел вперед, и совершил посадку на месте с высотой, равной высоте места взлета.</a:t>
            </a:r>
            <a:endParaRPr lang="ru-RU" sz="2200" b="1" dirty="0"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pic>
        <p:nvPicPr>
          <p:cNvPr id="18437" name="Picture 5" descr="Wrightfly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5148263" cy="3071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843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Самолёт Кудашев</a:t>
            </a:r>
            <a:r>
              <a:rPr lang="ru-RU" dirty="0">
                <a:latin typeface="Verdana" pitchFamily="34" charset="0"/>
              </a:rPr>
              <a:t>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4346" y="4286256"/>
            <a:ext cx="9358346" cy="23034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effectLst/>
                <a:latin typeface="Verdana" pitchFamily="34" charset="0"/>
              </a:rPr>
              <a:t>		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Биплан 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деревянной конструкции с вынесенными на фермах передним рулём высоты и хвостовым оперением. Длина самолёта 10 м, размах крыльев 9 м, их суммарная площадь 34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м</a:t>
            </a:r>
            <a:r>
              <a:rPr lang="ru-RU" sz="2200" baseline="300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2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. Обтяжка крыльев — из прорезиненного полотна, двигатель «</a:t>
            </a:r>
            <a:r>
              <a:rPr lang="ru-RU" sz="2200" dirty="0" err="1">
                <a:solidFill>
                  <a:srgbClr val="000000"/>
                </a:solidFill>
                <a:effectLst/>
                <a:latin typeface="Verdana" pitchFamily="34" charset="0"/>
              </a:rPr>
              <a:t>Анзани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» мощностью 25,7 кВт. Полетная масса 420 кг. Полёт, выполненный </a:t>
            </a:r>
            <a:r>
              <a:rPr lang="ru-R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Кудашевым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 23 мая 1910 на Сырецком ипподроме в Киеве, стал первым в России полётом самолёта отечественной постройки. </a:t>
            </a:r>
          </a:p>
        </p:txBody>
      </p:sp>
      <p:pic>
        <p:nvPicPr>
          <p:cNvPr id="19461" name="Picture 5" descr="«&amp;Kcy;&amp;ucy;&amp;dcy;&amp;acy;&amp;shcy;&amp;iecy;&amp;vcy;-1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412875"/>
            <a:ext cx="5543550" cy="2643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843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Самолёт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Сикорского</a:t>
            </a:r>
            <a:endParaRPr lang="ru-RU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4572008"/>
            <a:ext cx="8786874" cy="1989137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		</a:t>
            </a:r>
            <a:r>
              <a:rPr lang="ru-RU" sz="2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ru-RU" sz="20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Ру́сский</a:t>
            </a:r>
            <a:r>
              <a:rPr lang="ru-RU" sz="2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ви́тязь</a:t>
            </a:r>
            <a:r>
              <a:rPr lang="ru-RU" sz="2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» — первый в мире четырёхмоторный самолёт, дал начало тяжёлой авиации. Создан И. И. Сикорским в качестве опытного самолёта для стратегической разведки. Предусматривалось размещение как двух, так и четырёх моторов. . В августе  1913 г. он продержался в воздухе 1 час 54 мин. </a:t>
            </a:r>
            <a:endParaRPr lang="ru-RU" sz="200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414587"/>
            <a:ext cx="2857500" cy="2028825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Самолёт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«Илья Муромец»</a:t>
            </a:r>
            <a:endParaRPr lang="ru-RU" b="1" dirty="0">
              <a:solidFill>
                <a:schemeClr val="tx1">
                  <a:lumMod val="85000"/>
                </a:schemeClr>
              </a:solidFill>
              <a:latin typeface="Verdana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00504"/>
            <a:ext cx="9144000" cy="234950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effectLst/>
                <a:latin typeface="Verdana" pitchFamily="34" charset="0"/>
              </a:rPr>
              <a:t>		</a:t>
            </a:r>
            <a:r>
              <a:rPr lang="ru-RU" sz="2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Илья́ </a:t>
            </a:r>
            <a:r>
              <a:rPr lang="ru-RU" sz="20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Му́ромец</a:t>
            </a:r>
            <a:r>
              <a:rPr lang="ru-RU" sz="2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— общее название нескольких серий четырёхмоторных цельнодеревянных бипланов, выпускавшихся в Российской империи на Русско-Балтийском вагонном заводе в течение 1914—1919 годов.</a:t>
            </a:r>
            <a:endParaRPr lang="ru-RU" sz="2000" dirty="0"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384300"/>
            <a:ext cx="4076700" cy="24003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3843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Самолёт </a:t>
            </a:r>
            <a:r>
              <a:rPr lang="ru-RU" sz="4000" b="1" dirty="0" smtClean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Святогор</a:t>
            </a:r>
            <a:endParaRPr lang="ru-RU" sz="40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86256"/>
            <a:ext cx="9144000" cy="23495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200" dirty="0" smtClean="0">
                <a:solidFill>
                  <a:schemeClr val="tx1">
                    <a:lumMod val="85000"/>
                  </a:schemeClr>
                </a:solidFill>
                <a:effectLst/>
                <a:latin typeface="Verdana" pitchFamily="34" charset="0"/>
              </a:rPr>
              <a:t>		</a:t>
            </a:r>
            <a:r>
              <a:rPr lang="ru-RU" sz="2200" dirty="0">
                <a:solidFill>
                  <a:schemeClr val="bg2"/>
                </a:solidFill>
                <a:effectLst/>
                <a:latin typeface="Verdana" pitchFamily="34" charset="0"/>
              </a:rPr>
              <a:t>Святогор — русский самолёт, прототип бомбардировщика, был спроектирован конструктором В. А. </a:t>
            </a:r>
            <a:r>
              <a:rPr lang="ru-RU" sz="2200" dirty="0" err="1">
                <a:solidFill>
                  <a:schemeClr val="bg2"/>
                </a:solidFill>
                <a:effectLst/>
                <a:latin typeface="Verdana" pitchFamily="34" charset="0"/>
              </a:rPr>
              <a:t>Слесаревым</a:t>
            </a:r>
            <a:r>
              <a:rPr lang="ru-RU" sz="2200" dirty="0">
                <a:solidFill>
                  <a:schemeClr val="bg2"/>
                </a:solidFill>
                <a:effectLst/>
                <a:latin typeface="Verdana" pitchFamily="34" charset="0"/>
              </a:rPr>
              <a:t>. В самолёте были применены ряды новейших решений, которые были позже перенятые другими конструкторами.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628800"/>
            <a:ext cx="4000500" cy="20193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20689"/>
            <a:ext cx="7772400" cy="280831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i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САМОЛЕТОСТРОЕНИЯ В РОССИИ</a:t>
            </a:r>
            <a:r>
              <a:rPr lang="ru-RU" sz="4000" b="1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tx1">
                    <a:lumMod val="85000"/>
                  </a:schemeClr>
                </a:solidFill>
              </a:rPr>
            </a:br>
            <a:endParaRPr lang="ru-RU" sz="40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92696"/>
            <a:ext cx="64807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Духовно-нравственное развитие представляет собой процесс последовательного расширения и укрепления ценностно-смысловой сферы личности, формирования способности человека сознательно выстраивать отношение к себе, другим людям, обществу, государству, миру в целом на основе общепринятых моральных норм и нравственных идеалов.</a:t>
            </a:r>
          </a:p>
          <a:p>
            <a:pPr algn="just"/>
            <a:r>
              <a:rPr lang="ru-RU" sz="1600" b="1" i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Источники человечности открываются на российской почве как сокровищницы национальных и общечеловеческих духовных ценностей</a:t>
            </a:r>
          </a:p>
        </p:txBody>
      </p:sp>
    </p:spTree>
    <p:extLst>
      <p:ext uri="{BB962C8B-B14F-4D97-AF65-F5344CB8AC3E}">
        <p14:creationId xmlns:p14="http://schemas.microsoft.com/office/powerpoint/2010/main" val="1071241887"/>
      </p:ext>
    </p:extLst>
  </p:cSld>
  <p:clrMapOvr>
    <a:masterClrMapping/>
  </p:clrMapOvr>
  <p:transition spd="slow"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АНТ-4 (ТБ-1).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bg2"/>
                </a:solidFill>
              </a:rPr>
              <a:t> советский бомбардировщик. Первый в мире серийный цельнометаллический тяжёлый двухмоторный бомбардировщик-моноплан.[2]. Самолёт был разработан за 9 месяцев и выполнен в металле в 1925 году. Серийно строился с лета 1929 до начала 1932. Всего было построено 212 самолётов этого типа. На вооружении состоял до 1936 г. После снятия с вооружения был передан в Аэрофлот где под маркой Г-1 (грузовой-первый) использовался по меньшей мере до 1945 года. Восстановленный Г-1 (регистрационный номер СССР-Н317) </a:t>
            </a:r>
          </a:p>
        </p:txBody>
      </p:sp>
      <p:pic>
        <p:nvPicPr>
          <p:cNvPr id="2052" name="Picture 4" descr="http://www.airwar.ru/image/i/bww1/tb1-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24766"/>
            <a:ext cx="4038600" cy="227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27781"/>
      </p:ext>
    </p:extLst>
  </p:cSld>
  <p:clrMapOvr>
    <a:masterClrMapping/>
  </p:clrMapOvr>
  <p:transition spd="slow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Самолёты «</a:t>
            </a:r>
            <a:r>
              <a:rPr lang="ru-RU" dirty="0" err="1" smtClean="0"/>
              <a:t>Авиаарктика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808152"/>
            <a:ext cx="4038600" cy="230849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Модификация АНТ-6А применявшаяся в Полярной Авиации по праву считалась наиболее совершенной в линии развития </a:t>
            </a:r>
            <a:r>
              <a:rPr lang="ru-RU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ТБ-3 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61222"/>
      </p:ext>
    </p:extLst>
  </p:cSld>
  <p:clrMapOvr>
    <a:masterClrMapping/>
  </p:clrMapOvr>
  <p:transition spd="slow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Самолёт- гигант Максим Горький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318721"/>
            <a:ext cx="4038600" cy="128735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/>
              <a:t>Самолет спроектировали и построили в очень короткий срок под руководством А. Н. Туполева. 17 июня 1934 г, Михаил Громов первый раз поднял в воздух этот самолет. Его размеры поражали: длина фюзеляжа 32,5 м, ширина 3,5 м и высота 2,5 м, размах крыла 63 м. Площадь полезных помещений составляла более 100 м2. </a:t>
            </a:r>
          </a:p>
        </p:txBody>
      </p:sp>
    </p:spTree>
    <p:extLst>
      <p:ext uri="{BB962C8B-B14F-4D97-AF65-F5344CB8AC3E}">
        <p14:creationId xmlns:p14="http://schemas.microsoft.com/office/powerpoint/2010/main" val="3133567047"/>
      </p:ext>
    </p:extLst>
  </p:cSld>
  <p:clrMapOvr>
    <a:masterClrMapping/>
  </p:clrMapOvr>
  <p:transition spd="slow"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АНТ-2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/>
              <a:t>первый цельнометаллический самолёт, покрытый гофрированной обшивкой из кольчугалюминия</a:t>
            </a:r>
          </a:p>
          <a:p>
            <a:r>
              <a:rPr lang="ru-RU" sz="2400" dirty="0" smtClean="0"/>
              <a:t>28 </a:t>
            </a:r>
            <a:r>
              <a:rPr lang="ru-RU" sz="2400" dirty="0"/>
              <a:t>мая 1924 года в присутствии руководств УВВС и ЦАГИ прошли первые официальные испытания АНТ-2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3074" name="Picture 2" descr="https://upload.wikimedia.org/wikipedia/commons/5/53/Tupolev_ANT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4285"/>
            <a:ext cx="4038600" cy="277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30289"/>
      </p:ext>
    </p:extLst>
  </p:cSld>
  <p:clrMapOvr>
    <a:masterClrMapping/>
  </p:clrMapOvr>
  <p:transition spd="slow"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364095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Самолёты Великой Отечественной войны</a:t>
            </a:r>
            <a:endParaRPr lang="ru-RU" i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75515"/>
      </p:ext>
    </p:extLst>
  </p:cSld>
  <p:clrMapOvr>
    <a:masterClrMapping/>
  </p:clrMapOvr>
  <p:transition spd="slow"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Легендарный У-2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По-2 известного конструктора Н. Н. Поликарпова (до 1944 г. он назывался У-2 — учебный-второй). </a:t>
            </a:r>
            <a:r>
              <a:rPr lang="ru-RU" dirty="0" smtClean="0">
                <a:effectLst/>
              </a:rPr>
              <a:t>Знаменитый </a:t>
            </a:r>
            <a:r>
              <a:rPr lang="ru-RU" dirty="0">
                <a:effectLst/>
              </a:rPr>
              <a:t>ночной бомбардировщик Великой Отечественной войны. </a:t>
            </a:r>
            <a:endParaRPr lang="ru-RU" dirty="0"/>
          </a:p>
        </p:txBody>
      </p:sp>
      <p:pic>
        <p:nvPicPr>
          <p:cNvPr id="6" name="Объект 5" descr="Картинки по запросу самолет  У-2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5000"/>
            <a:ext cx="4038600" cy="259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149270"/>
      </p:ext>
    </p:extLst>
  </p:cSld>
  <p:clrMapOvr>
    <a:masterClrMapping/>
  </p:clrMapOvr>
  <p:transition spd="slow"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Грозный ИЛ -2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343400"/>
          </a:xfrm>
        </p:spPr>
        <p:txBody>
          <a:bodyPr/>
          <a:lstStyle/>
          <a:p>
            <a:r>
              <a:rPr lang="ru-RU" sz="2000" dirty="0" smtClean="0"/>
              <a:t>штурмовик </a:t>
            </a:r>
            <a:r>
              <a:rPr lang="ru-RU" sz="2000" dirty="0"/>
              <a:t>конструкции С. В. Ильюшина! «Черной смертью» называли этот самолет фашисты. Символом возмездия был он для нашей армии. Чудесный самолет с бронированной кабиной и мощным вооружением (на многих «Илах» уже во время войны были установлены ракеты класса «воздух — земля») </a:t>
            </a:r>
          </a:p>
        </p:txBody>
      </p:sp>
      <p:pic>
        <p:nvPicPr>
          <p:cNvPr id="5" name="Объект 4" descr="Картинки по запросу самолет  Ил-2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12364"/>
            <a:ext cx="4038600" cy="2100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290708"/>
      </p:ext>
    </p:extLst>
  </p:cSld>
  <p:clrMapOvr>
    <a:masterClrMapping/>
  </p:clrMapOvr>
  <p:transition spd="slow"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Грозные истребители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/>
              <a:t>В 1933 г. Н. Н. Поликарпов создал лучшие в мире истребители И-15, </a:t>
            </a:r>
          </a:p>
          <a:p>
            <a:r>
              <a:rPr lang="ru-RU" sz="2400" dirty="0"/>
              <a:t> а затем И-16. Во время войны мужественную борьбу за господство в воздухе вели советские летчики на отличных истребителях конструкции С. А. Лавочкина, А. С. Яковлева, А. И. Микояна</a:t>
            </a:r>
          </a:p>
        </p:txBody>
      </p:sp>
      <p:pic>
        <p:nvPicPr>
          <p:cNvPr id="5" name="Объект 4" descr="Картинки по запросу самолет  И-15,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7620"/>
            <a:ext cx="4038600" cy="2569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339565"/>
      </p:ext>
    </p:extLst>
  </p:cSld>
  <p:clrMapOvr>
    <a:masterClrMapping/>
  </p:clrMapOvr>
  <p:transition spd="slow"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Ракетоплан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 1940 г. летчик В. К. Федоров совершил полет на сконструированном С. П. Королевым — впоследствии прославленным создателем космических кораблей — планере РП-318-1 </a:t>
            </a:r>
          </a:p>
        </p:txBody>
      </p:sp>
      <p:pic>
        <p:nvPicPr>
          <p:cNvPr id="5" name="Объект 4" descr="Картинки по запросу самолет  планер РП-318-1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8534"/>
            <a:ext cx="4038600" cy="2827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561935"/>
      </p:ext>
    </p:extLst>
  </p:cSld>
  <p:clrMapOvr>
    <a:masterClrMapping/>
  </p:clrMapOvr>
  <p:transition spd="slow">
    <p:strip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3843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Самолёт Ту-104 </a:t>
            </a:r>
            <a:r>
              <a:rPr lang="ru-RU" sz="40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Verdana" pitchFamily="34" charset="0"/>
              </a:rPr>
            </a:br>
            <a:endParaRPr lang="ru-RU" sz="4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4643446"/>
            <a:ext cx="9001156" cy="20161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effectLst/>
                <a:latin typeface="Verdana" pitchFamily="34" charset="0"/>
              </a:rPr>
              <a:t>		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Ту-104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-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первый советский и один из первых в мире поднявшихся в воздух реактивный пассажирский самолёт.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		В период с 1956 по 1958 год Ту-104 был на тот момент единственным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Verdana" pitchFamily="34" charset="0"/>
              </a:rPr>
              <a:t>эксплуатирующимся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 реактивным авиалайнером в мире.</a:t>
            </a:r>
            <a:r>
              <a:rPr lang="ru-RU" sz="2400" dirty="0" smtClean="0">
                <a:solidFill>
                  <a:srgbClr val="000000"/>
                </a:solidFill>
                <a:effectLst/>
              </a:rPr>
              <a:t> </a:t>
            </a:r>
            <a:endParaRPr lang="ru-RU" sz="2400" dirty="0">
              <a:solidFill>
                <a:srgbClr val="000000"/>
              </a:solidFill>
              <a:effectLst/>
            </a:endParaRPr>
          </a:p>
        </p:txBody>
      </p:sp>
      <p:pic>
        <p:nvPicPr>
          <p:cNvPr id="24581" name="Picture 5" descr="&amp;Tcy;&amp;Ucy;-104B &amp;vcy; &amp;Acy;&amp;rcy;&amp;lcy;&amp;acy;&amp;ncy;&amp;dcy;&amp;iecy;, &amp;icy;&amp;yucy;&amp;lcy;&amp;softcy; 19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79" y="1071546"/>
            <a:ext cx="5528147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2007989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i="1" dirty="0" smtClean="0">
                <a:solidFill>
                  <a:schemeClr val="bg2"/>
                </a:solidFill>
                <a:latin typeface="Verdana" pitchFamily="34" charset="0"/>
              </a:rPr>
              <a:t>Воздушные локомотивы</a:t>
            </a:r>
            <a:endParaRPr lang="ru-RU" b="1" i="1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293096"/>
            <a:ext cx="6400800" cy="1345704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FF0000"/>
              </a:buClr>
              <a:buSzTx/>
              <a:buNone/>
            </a:pPr>
            <a:endPara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SzTx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</a:t>
            </a:r>
            <a:endPara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SzTx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</a:t>
            </a:r>
            <a:endParaRPr lang="ru-RU" sz="2000" dirty="0"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SzTx/>
            </a:pPr>
            <a:endParaRPr lang="ru-RU" sz="2000" dirty="0"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SzTx/>
              <a:buFontTx/>
              <a:buNone/>
            </a:pPr>
            <a:endParaRPr lang="ru-RU" sz="800" dirty="0"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SzTx/>
            </a:pPr>
            <a:endParaRPr lang="ru-RU" sz="800" dirty="0"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SzTx/>
            </a:pPr>
            <a:endParaRPr lang="ru-RU" sz="800" dirty="0"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SzTx/>
            </a:pPr>
            <a:endParaRPr lang="ru-RU" sz="800" dirty="0"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SzTx/>
            </a:pPr>
            <a:endParaRPr lang="ru-RU" sz="800" dirty="0">
              <a:effectLst/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SzTx/>
            </a:pPr>
            <a:endParaRPr lang="ru-RU" sz="800" dirty="0">
              <a:effectLst/>
            </a:endParaRP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None/>
            </a:pPr>
            <a:endParaRPr lang="ru-RU" sz="8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Самолёт Ту-144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14885"/>
            <a:ext cx="8929718" cy="214311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		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Verdana" pitchFamily="34" charset="0"/>
              </a:rPr>
              <a:t>Самолёт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Ту-144</a:t>
            </a:r>
            <a:r>
              <a:rPr lang="ru-RU" sz="2400" b="1" dirty="0">
                <a:solidFill>
                  <a:srgbClr val="000000"/>
                </a:solidFill>
                <a:effectLst/>
                <a:latin typeface="Verdana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Verdana" pitchFamily="34" charset="0"/>
              </a:rPr>
              <a:t>- советский сверхзвуковой пассажирский самолёт, разработанный КБ Туполева в 1960-е годы.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		Является </a:t>
            </a:r>
            <a:r>
              <a:rPr lang="ru-RU" sz="2400" dirty="0">
                <a:solidFill>
                  <a:srgbClr val="000000"/>
                </a:solidFill>
                <a:effectLst/>
                <a:latin typeface="Verdana" pitchFamily="34" charset="0"/>
              </a:rPr>
              <a:t>первым в мире сверхзвуковым авиалайнером, который использовался авиакомпаниями для коммерческих перевозок.</a:t>
            </a:r>
          </a:p>
        </p:txBody>
      </p:sp>
      <p:pic>
        <p:nvPicPr>
          <p:cNvPr id="25605" name="Picture 5" descr="Tu-144LL in fl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649444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ИЛ-14</a:t>
            </a:r>
            <a:endParaRPr lang="ru-RU" sz="4000" b="1" dirty="0">
              <a:solidFill>
                <a:schemeClr val="tx1">
                  <a:lumMod val="85000"/>
                </a:schemeClr>
              </a:solidFill>
              <a:latin typeface="Verdan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14950"/>
            <a:ext cx="9501222" cy="18002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dirty="0" smtClean="0">
                <a:effectLst/>
                <a:latin typeface="Verdana" pitchFamily="34" charset="0"/>
              </a:rPr>
              <a:t>		</a:t>
            </a:r>
            <a:endParaRPr lang="ru-RU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Картинки по запросу самолет  Ил-14,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23" y="2434896"/>
            <a:ext cx="5940425" cy="4030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аэрокартографический</a:t>
            </a:r>
            <a:r>
              <a:rPr lang="ru-RU" dirty="0"/>
              <a:t> самолет АН-30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 descr="Картинки по запросу самолет  Ан-30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49855"/>
            <a:ext cx="4038600" cy="2625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580858"/>
      </p:ext>
    </p:extLst>
  </p:cSld>
  <p:clrMapOvr>
    <a:masterClrMapping/>
  </p:clrMapOvr>
  <p:transition spd="slow">
    <p:strip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АН-12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«Родной брат» Ан-10 — турбовинтовой грузовой самолет Ан-12. Он берет на борт груз массой до 20 т и перевозит его без посадки на 4000км. </a:t>
            </a:r>
          </a:p>
        </p:txBody>
      </p:sp>
      <p:pic>
        <p:nvPicPr>
          <p:cNvPr id="5" name="Объект 4" descr="Картинки по запросу самолет  Ан-12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0620"/>
            <a:ext cx="4038600" cy="1723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323219"/>
      </p:ext>
    </p:extLst>
  </p:cSld>
  <p:clrMapOvr>
    <a:masterClrMapping/>
  </p:clrMapOvr>
  <p:transition spd="slow">
    <p:strip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Современные модели</a:t>
            </a:r>
            <a:endParaRPr lang="ru-RU" i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Современный Российский военный истребитель МИГ 35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Самолет «Фрегат </a:t>
            </a:r>
            <a:r>
              <a:rPr lang="ru-RU" dirty="0" err="1"/>
              <a:t>Экоджет</a:t>
            </a:r>
            <a:r>
              <a:rPr lang="ru-RU" dirty="0"/>
              <a:t>»</a:t>
            </a:r>
          </a:p>
        </p:txBody>
      </p:sp>
      <p:pic>
        <p:nvPicPr>
          <p:cNvPr id="4098" name="Picture 2" descr="Картинки по запросу самые современные российские самолёт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04103"/>
            <a:ext cx="3240360" cy="27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91438"/>
            <a:ext cx="4041775" cy="29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03101"/>
      </p:ext>
    </p:extLst>
  </p:cSld>
  <p:clrMapOvr>
    <a:masterClrMapping/>
  </p:clrMapOvr>
  <p:transition spd="slow">
    <p:strip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Ан-225 </a:t>
            </a:r>
            <a:r>
              <a:rPr lang="ru-RU" dirty="0" smtClean="0"/>
              <a:t>«</a:t>
            </a:r>
            <a:r>
              <a:rPr lang="ru-RU" dirty="0" err="1" smtClean="0"/>
              <a:t>Мрия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3312761"/>
            <a:ext cx="4040188" cy="167551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Ан 124 «Руслан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870767"/>
            <a:ext cx="4041775" cy="255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79443"/>
      </p:ext>
    </p:extLst>
  </p:cSld>
  <p:clrMapOvr>
    <a:masterClrMapping/>
  </p:clrMapOvr>
  <p:transition spd="slow">
    <p:strip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52736"/>
            <a:ext cx="8229600" cy="456223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Нет преград человеческой мысли!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что только способна человеческая фантазия!</a:t>
            </a:r>
          </a:p>
          <a:p>
            <a:pPr algn="ctr">
              <a:buNone/>
            </a:pPr>
            <a:r>
              <a:rPr lang="ru-RU" dirty="0" smtClean="0"/>
              <a:t>		</a:t>
            </a:r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748712" cy="126841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Аэростат Лоренцо де </a:t>
            </a:r>
            <a:r>
              <a:rPr lang="ru-RU" sz="4000" b="1" dirty="0" err="1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Гусмао</a:t>
            </a:r>
            <a:endParaRPr lang="ru-RU" sz="4000" b="1" dirty="0">
              <a:solidFill>
                <a:schemeClr val="tx1">
                  <a:lumMod val="85000"/>
                </a:schemeClr>
              </a:solidFill>
              <a:latin typeface="Verdan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29174"/>
            <a:ext cx="9144000" cy="192882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Verdana" pitchFamily="34" charset="0"/>
              </a:rPr>
              <a:t>		</a:t>
            </a:r>
            <a:r>
              <a:rPr lang="ru-RU" sz="2200" kern="1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Воздушный </a:t>
            </a:r>
            <a:r>
              <a:rPr lang="ru-RU" sz="2200" kern="1200" dirty="0">
                <a:solidFill>
                  <a:srgbClr val="000000"/>
                </a:solidFill>
                <a:effectLst/>
                <a:latin typeface="Verdana" pitchFamily="34" charset="0"/>
              </a:rPr>
              <a:t>шар де </a:t>
            </a:r>
            <a:r>
              <a:rPr lang="ru-RU" sz="2200" kern="1200" dirty="0" err="1">
                <a:solidFill>
                  <a:srgbClr val="000000"/>
                </a:solidFill>
                <a:effectLst/>
                <a:latin typeface="Verdana" pitchFamily="34" charset="0"/>
              </a:rPr>
              <a:t>Гусмао</a:t>
            </a:r>
            <a:r>
              <a:rPr lang="ru-RU" sz="2200" kern="1200" dirty="0">
                <a:solidFill>
                  <a:srgbClr val="000000"/>
                </a:solidFill>
                <a:effectLst/>
                <a:latin typeface="Verdana" pitchFamily="34" charset="0"/>
              </a:rPr>
              <a:t> был сделан из бумажной </a:t>
            </a:r>
            <a:r>
              <a:rPr lang="ru-RU" sz="2200" kern="1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оболочки. Заполнен </a:t>
            </a:r>
            <a:r>
              <a:rPr lang="ru-RU" sz="2200" kern="1200" dirty="0">
                <a:solidFill>
                  <a:srgbClr val="000000"/>
                </a:solidFill>
                <a:effectLst/>
                <a:latin typeface="Verdana" pitchFamily="34" charset="0"/>
              </a:rPr>
              <a:t>нагретым воздухом, полученным при сгорании горючего материала, содержавшегося в глиняном горшке, который располагался в деревянном поддоне, подвешенном снизу. Шар имел крылья. </a:t>
            </a:r>
          </a:p>
        </p:txBody>
      </p:sp>
      <p:pic>
        <p:nvPicPr>
          <p:cNvPr id="4101" name="Picture 5" descr="Passar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357298"/>
            <a:ext cx="4413250" cy="3521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1714488"/>
            <a:ext cx="40005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0000"/>
                </a:solidFill>
                <a:latin typeface="Verdana" pitchFamily="34" charset="0"/>
              </a:rPr>
              <a:t>	Первый аэростат был разработан священником-иезуитом </a:t>
            </a:r>
            <a:r>
              <a:rPr lang="ru-RU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Франческо</a:t>
            </a:r>
            <a:r>
              <a:rPr lang="ru-R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де </a:t>
            </a:r>
            <a:r>
              <a:rPr lang="ru-RU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Ла-Терци</a:t>
            </a:r>
            <a:r>
              <a:rPr lang="ru-R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Verdana" pitchFamily="34" charset="0"/>
              </a:rPr>
              <a:t>в 1670 году, но был проведен – </a:t>
            </a:r>
            <a:r>
              <a:rPr lang="ru-RU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Бартоломео</a:t>
            </a:r>
            <a:r>
              <a:rPr lang="ru-R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Лоренцо де </a:t>
            </a:r>
            <a:r>
              <a:rPr lang="ru-RU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Гусмао</a:t>
            </a:r>
            <a:r>
              <a:rPr lang="ru-RU" sz="2200" dirty="0" smtClean="0">
                <a:solidFill>
                  <a:srgbClr val="000000"/>
                </a:solidFill>
                <a:latin typeface="Verdana" pitchFamily="34" charset="0"/>
              </a:rPr>
              <a:t> в 1709 году.</a:t>
            </a:r>
          </a:p>
          <a:p>
            <a:endParaRPr lang="ru-RU" dirty="0"/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Аэростат Шарля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4346" y="1341438"/>
            <a:ext cx="5357850" cy="49530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accent4">
                    <a:lumMod val="25000"/>
                  </a:schemeClr>
                </a:solidFill>
                <a:latin typeface="Verdana" pitchFamily="34" charset="0"/>
              </a:rPr>
              <a:t>		</a:t>
            </a:r>
            <a:r>
              <a:rPr lang="ru-R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Шарль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стал одним из первых наполнять воздушные шары водородом, который во много раз легче воздуха и обеспечивает  большую подъемную силу, чем горячий воздух. </a:t>
            </a:r>
            <a:endParaRPr lang="ru-RU" sz="2200" dirty="0" smtClean="0"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		Водород 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получили, воздействуя серной кислотой на железные опилки. Бумажная оболочка пропускала водород, поэтому Шарль использовал легкую шелковую ткань, покрытую раствором каучука в скипидаре. </a:t>
            </a:r>
            <a:endParaRPr lang="ru-RU" sz="2200" dirty="0" smtClean="0"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		Чтобы 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надуть шар диаметром 4 м, потребовалось несколько дней и было израсходовано 227 кг серной кислоты и 454 кг железа. </a:t>
            </a:r>
          </a:p>
        </p:txBody>
      </p:sp>
      <p:pic>
        <p:nvPicPr>
          <p:cNvPr id="10247" name="Picture 7" descr="istoriya_razvitiya_vozdushnih_sharo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85860"/>
            <a:ext cx="3729664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Robert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574558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4346" y="2000240"/>
            <a:ext cx="5643570" cy="504031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		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effectLst/>
                <a:latin typeface="Verdana" pitchFamily="34" charset="0"/>
              </a:rPr>
              <a:t>1784 году на своем первом аэростате, наполненном водородом,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Бланшар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совершил </a:t>
            </a:r>
            <a:r>
              <a:rPr lang="ru-RU" sz="2400" dirty="0">
                <a:solidFill>
                  <a:srgbClr val="000000"/>
                </a:solidFill>
                <a:effectLst/>
                <a:latin typeface="Verdana" pitchFamily="34" charset="0"/>
              </a:rPr>
              <a:t>несколько полетов во Франции,  а затем в Англии. Занимаясь воздухоплаванием,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Verdana" pitchFamily="34" charset="0"/>
              </a:rPr>
              <a:t>Бланшар</a:t>
            </a:r>
            <a:r>
              <a:rPr lang="ru-RU" sz="2400" dirty="0">
                <a:solidFill>
                  <a:srgbClr val="000000"/>
                </a:solidFill>
                <a:effectLst/>
                <a:latin typeface="Verdana" pitchFamily="34" charset="0"/>
              </a:rPr>
              <a:t> много сил приложил к изобретению и испытанию парашюта. </a:t>
            </a:r>
            <a:endParaRPr lang="ru-RU" sz="2400" dirty="0" smtClean="0"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		В </a:t>
            </a:r>
            <a:r>
              <a:rPr lang="ru-RU" sz="2400" dirty="0">
                <a:solidFill>
                  <a:srgbClr val="000000"/>
                </a:solidFill>
                <a:effectLst/>
                <a:latin typeface="Verdana" pitchFamily="34" charset="0"/>
              </a:rPr>
              <a:t>1785 году при полете воздушного шара на высоте 300 метров </a:t>
            </a:r>
            <a:r>
              <a:rPr lang="ru-RU" sz="2400" dirty="0" err="1">
                <a:solidFill>
                  <a:srgbClr val="000000"/>
                </a:solidFill>
                <a:effectLst/>
                <a:latin typeface="Verdana" pitchFamily="34" charset="0"/>
              </a:rPr>
              <a:t>Бланшаром</a:t>
            </a:r>
            <a:r>
              <a:rPr lang="ru-RU" sz="2400" dirty="0">
                <a:solidFill>
                  <a:srgbClr val="000000"/>
                </a:solidFill>
                <a:effectLst/>
                <a:latin typeface="Verdana" pitchFamily="34" charset="0"/>
              </a:rPr>
              <a:t>  было произведено первое испытание  парашюта.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8596" y="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Аэростат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Бланшара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11" name="Стрелка влево 10">
            <a:hlinkClick r:id="rId3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5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r7q0796h5b4zxu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64"/>
            <a:ext cx="4429124" cy="3800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Аэростаты братьев Монгольфье </a:t>
            </a:r>
            <a:r>
              <a:rPr lang="ru-RU" sz="4000" dirty="0" smtClean="0">
                <a:latin typeface="Verdana" pitchFamily="34" charset="0"/>
              </a:rPr>
              <a:t/>
            </a:r>
            <a:br>
              <a:rPr lang="ru-RU" sz="4000" dirty="0" smtClean="0">
                <a:latin typeface="Verdana" pitchFamily="34" charset="0"/>
              </a:rPr>
            </a:br>
            <a:endParaRPr lang="ru-RU" sz="4000" dirty="0">
              <a:latin typeface="Verdan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4346" y="1412875"/>
            <a:ext cx="5000660" cy="5445125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		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Воздушные 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шары братьев </a:t>
            </a:r>
            <a:r>
              <a:rPr lang="ru-R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Монгольфье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 получили название "монгольфьеры" и применяются до сих пор. Это современные тепловые аэростаты, поднимающиеся за счет нагретого воздуха. Оболочка  выполняется  из легкой термостойкой синтетической, очень прочной ткани. Горелки, установленные в гондоле под куполом и прогревающие воздух в оболочке, работают на </a:t>
            </a:r>
            <a:r>
              <a:rPr lang="ru-RU" sz="2200" dirty="0" err="1">
                <a:solidFill>
                  <a:srgbClr val="000000"/>
                </a:solidFill>
                <a:effectLst/>
                <a:latin typeface="Verdana" pitchFamily="34" charset="0"/>
              </a:rPr>
              <a:t>пропан-бутане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. </a:t>
            </a: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843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Дирижабль </a:t>
            </a:r>
            <a:r>
              <a:rPr lang="ru-RU" sz="4000" b="1" dirty="0" err="1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Жиффара</a:t>
            </a:r>
            <a:r>
              <a:rPr lang="ru-RU" sz="4000" dirty="0">
                <a:latin typeface="Verdana" pitchFamily="34" charset="0"/>
              </a:rPr>
              <a:t/>
            </a:r>
            <a:br>
              <a:rPr lang="ru-RU" sz="4000" dirty="0">
                <a:latin typeface="Verdana" pitchFamily="34" charset="0"/>
              </a:rPr>
            </a:br>
            <a:endParaRPr lang="ru-RU" sz="4000" dirty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4346" y="1785926"/>
            <a:ext cx="4786314" cy="4953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200" dirty="0" smtClean="0">
                <a:latin typeface="Verdana" pitchFamily="34" charset="0"/>
              </a:rPr>
              <a:t>		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Воздушный 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шар всегда летел по воле ветра, и </a:t>
            </a:r>
            <a:r>
              <a:rPr lang="ru-RU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Жиффару</a:t>
            </a:r>
            <a:r>
              <a:rPr lang="ru-R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это не нравилось. Тогда он решил, что если на шар поставить мощную паровую машину с воздушным винтом, то можно будет лететь в любом направлении. </a:t>
            </a:r>
            <a:endParaRPr lang="ru-RU" sz="2200" dirty="0" smtClean="0"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		Так </a:t>
            </a:r>
            <a:r>
              <a:rPr lang="ru-RU" sz="2200" dirty="0">
                <a:solidFill>
                  <a:srgbClr val="000000"/>
                </a:solidFill>
                <a:effectLst/>
                <a:latin typeface="Verdana" pitchFamily="34" charset="0"/>
              </a:rPr>
              <a:t>и появился первый дирижабль, движением которого человек мог управлять.</a:t>
            </a:r>
          </a:p>
        </p:txBody>
      </p:sp>
      <p:pic>
        <p:nvPicPr>
          <p:cNvPr id="13317" name="Picture 5" descr="history-%20picture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85992"/>
            <a:ext cx="4427537" cy="3400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Дирижабль </a:t>
            </a:r>
            <a:r>
              <a:rPr lang="ru-RU" sz="4000" b="1" dirty="0" err="1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Дюпюи</a:t>
            </a:r>
            <a:r>
              <a:rPr lang="ru-RU" sz="4000" b="1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 де Лома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4346" y="2093913"/>
            <a:ext cx="4786314" cy="476408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		</a:t>
            </a:r>
            <a:r>
              <a:rPr lang="ru-RU" sz="26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В </a:t>
            </a:r>
            <a:r>
              <a:rPr lang="ru-RU" sz="2600" dirty="0">
                <a:solidFill>
                  <a:srgbClr val="000000"/>
                </a:solidFill>
                <a:effectLst/>
                <a:latin typeface="Verdana" pitchFamily="34" charset="0"/>
              </a:rPr>
              <a:t>1872 </a:t>
            </a:r>
            <a:r>
              <a:rPr lang="ru-RU" sz="26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году </a:t>
            </a:r>
            <a:r>
              <a:rPr lang="ru-RU" sz="2600" dirty="0">
                <a:solidFill>
                  <a:srgbClr val="000000"/>
                </a:solidFill>
                <a:effectLst/>
                <a:latin typeface="Verdana" pitchFamily="34" charset="0"/>
              </a:rPr>
              <a:t>был испытан в полёте дирижабль </a:t>
            </a:r>
            <a:r>
              <a:rPr lang="ru-RU" sz="26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объёмом</a:t>
            </a:r>
            <a:endParaRPr lang="en-US" sz="2600" dirty="0" smtClean="0"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6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	</a:t>
            </a:r>
            <a:r>
              <a:rPr lang="ru-RU" sz="26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3,8 </a:t>
            </a:r>
            <a:r>
              <a:rPr lang="ru-RU" sz="2600" dirty="0">
                <a:solidFill>
                  <a:srgbClr val="000000"/>
                </a:solidFill>
                <a:effectLst/>
                <a:latin typeface="Verdana" pitchFamily="34" charset="0"/>
              </a:rPr>
              <a:t>тыс. м</a:t>
            </a:r>
            <a:r>
              <a:rPr lang="ru-RU" sz="2600" baseline="30000" dirty="0">
                <a:solidFill>
                  <a:srgbClr val="000000"/>
                </a:solidFill>
                <a:effectLst/>
                <a:latin typeface="Verdana" pitchFamily="34" charset="0"/>
              </a:rPr>
              <a:t>3</a:t>
            </a:r>
            <a:r>
              <a:rPr lang="ru-RU" sz="2600" dirty="0">
                <a:solidFill>
                  <a:srgbClr val="000000"/>
                </a:solidFill>
                <a:effectLst/>
                <a:latin typeface="Verdana" pitchFamily="34" charset="0"/>
              </a:rPr>
              <a:t> французского </a:t>
            </a:r>
            <a:r>
              <a:rPr lang="ru-RU" sz="2600" dirty="0" smtClean="0">
                <a:solidFill>
                  <a:srgbClr val="000000"/>
                </a:solidFill>
                <a:effectLst/>
                <a:latin typeface="Verdana" pitchFamily="34" charset="0"/>
              </a:rPr>
              <a:t>инженера- </a:t>
            </a:r>
            <a:r>
              <a:rPr lang="ru-RU" sz="2600" dirty="0">
                <a:solidFill>
                  <a:srgbClr val="000000"/>
                </a:solidFill>
                <a:effectLst/>
                <a:latin typeface="Verdana" pitchFamily="34" charset="0"/>
              </a:rPr>
              <a:t>судостроителя </a:t>
            </a:r>
            <a:r>
              <a:rPr lang="ru-RU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Дюпои</a:t>
            </a: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де Лома</a:t>
            </a:r>
            <a:r>
              <a:rPr lang="ru-RU" sz="2600" dirty="0">
                <a:solidFill>
                  <a:srgbClr val="000000"/>
                </a:solidFill>
                <a:effectLst/>
                <a:latin typeface="Verdana" pitchFamily="34" charset="0"/>
              </a:rPr>
              <a:t> с мускульным приводом винта. </a:t>
            </a:r>
            <a:r>
              <a:rPr lang="ru-RU" sz="2600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14341" name="Picture 5" descr="&amp;Dcy;&amp;icy;&amp;rcy;&amp;icy;&amp;zhcy;&amp;acy;&amp;bcy;&amp;lcy;&amp;softcy; — &amp;Scy;. &amp;Acy;. &amp;Lcy;. &amp;Dcy;&amp;yucy;&amp;pcy;&amp;yucy;&amp;icy; &amp;dcy;&amp;iecy; &amp;Lcy;&amp;ocy;&amp;mcy;&amp;acy; (&amp;Fcy;&amp;rcy;&amp;acy;&amp;ncy;&amp;tscy;&amp;icy;&amp;yacy;, 187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02"/>
            <a:ext cx="4391025" cy="424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429652" y="6429396"/>
            <a:ext cx="500066" cy="285752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5" grpId="0" animBg="1"/>
    </p:bldLst>
  </p:timing>
</p:sld>
</file>

<file path=ppt/theme/theme1.xml><?xml version="1.0" encoding="utf-8"?>
<a:theme xmlns:a="http://schemas.openxmlformats.org/drawingml/2006/main" name="Океан">
  <a:themeElements>
    <a:clrScheme name="Другая 12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777777"/>
      </a:hlink>
      <a:folHlink>
        <a:srgbClr val="0046D2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1067</TotalTime>
  <Words>484</Words>
  <Application>Microsoft Office PowerPoint</Application>
  <PresentationFormat>Экран (4:3)</PresentationFormat>
  <Paragraphs>90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Океан</vt:lpstr>
      <vt:lpstr>ЛЕТАТЕЛЬНЫЕ АППАРАТЫ    </vt:lpstr>
      <vt:lpstr>Презентация PowerPoint</vt:lpstr>
      <vt:lpstr>Воздушные локомотивы</vt:lpstr>
      <vt:lpstr>Аэростат Лоренцо де Гусмао</vt:lpstr>
      <vt:lpstr>Аэростат Шарля</vt:lpstr>
      <vt:lpstr>Презентация PowerPoint</vt:lpstr>
      <vt:lpstr>Аэростаты братьев Монгольфье  </vt:lpstr>
      <vt:lpstr>Дирижабль Жиффара </vt:lpstr>
      <vt:lpstr>Дирижабль Дюпюи де Лома</vt:lpstr>
      <vt:lpstr>Дирижабль Генлейна </vt:lpstr>
      <vt:lpstr>Дирижабль Ренара и Кребса </vt:lpstr>
      <vt:lpstr>Дирижабль Цеппелина </vt:lpstr>
      <vt:lpstr>Первые самолеты </vt:lpstr>
      <vt:lpstr>Самолёт братьев Райт</vt:lpstr>
      <vt:lpstr>Самолёт Кудашева</vt:lpstr>
      <vt:lpstr>Самолёт Сикорского</vt:lpstr>
      <vt:lpstr>Самолёт «Илья Муромец»</vt:lpstr>
      <vt:lpstr>Самолёт Святогор</vt:lpstr>
      <vt:lpstr>РАЗВИТИЕ САМОЛЕТОСТРОЕНИЯ В РОССИИ </vt:lpstr>
      <vt:lpstr>АНТ-4 (ТБ-1).</vt:lpstr>
      <vt:lpstr>Самолёты «Авиаарктика»</vt:lpstr>
      <vt:lpstr>Самолёт- гигант Максим Горький</vt:lpstr>
      <vt:lpstr>АНТ-2 </vt:lpstr>
      <vt:lpstr>Самолёты Великой Отечественной войны</vt:lpstr>
      <vt:lpstr>Легендарный У-2</vt:lpstr>
      <vt:lpstr>Грозный ИЛ -2</vt:lpstr>
      <vt:lpstr>Грозные истребители</vt:lpstr>
      <vt:lpstr>Ракетоплан </vt:lpstr>
      <vt:lpstr>Самолёт Ту-104  </vt:lpstr>
      <vt:lpstr>Самолёт Ту-144</vt:lpstr>
      <vt:lpstr>ИЛ-14</vt:lpstr>
      <vt:lpstr>аэрокартографический самолет АН-30</vt:lpstr>
      <vt:lpstr>АН-12</vt:lpstr>
      <vt:lpstr>Современные модели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воздухоплавания и авиации</dc:title>
  <dc:creator>Коля</dc:creator>
  <cp:lastModifiedBy>admin</cp:lastModifiedBy>
  <cp:revision>88</cp:revision>
  <dcterms:created xsi:type="dcterms:W3CDTF">2013-01-12T19:53:44Z</dcterms:created>
  <dcterms:modified xsi:type="dcterms:W3CDTF">2019-02-08T14:50:01Z</dcterms:modified>
</cp:coreProperties>
</file>