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70" r:id="rId2"/>
    <p:sldId id="256" r:id="rId3"/>
    <p:sldId id="258" r:id="rId4"/>
    <p:sldId id="272" r:id="rId5"/>
    <p:sldId id="259" r:id="rId6"/>
    <p:sldId id="271" r:id="rId7"/>
    <p:sldId id="260" r:id="rId8"/>
    <p:sldId id="273" r:id="rId9"/>
    <p:sldId id="261" r:id="rId10"/>
    <p:sldId id="281" r:id="rId11"/>
    <p:sldId id="262" r:id="rId12"/>
    <p:sldId id="279" r:id="rId13"/>
    <p:sldId id="263" r:id="rId14"/>
    <p:sldId id="264" r:id="rId15"/>
    <p:sldId id="265" r:id="rId16"/>
    <p:sldId id="266" r:id="rId17"/>
    <p:sldId id="283" r:id="rId18"/>
    <p:sldId id="267" r:id="rId19"/>
    <p:sldId id="268" r:id="rId20"/>
    <p:sldId id="269"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56F5F72-6A4E-49C5-9234-D2248882F32C}" type="datetimeFigureOut">
              <a:rPr lang="ru-RU" smtClean="0"/>
              <a:pPr/>
              <a:t>11.12.2015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ACE3ECF-7C92-4A73-A70F-92335C65F4B2}"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56F5F72-6A4E-49C5-9234-D2248882F32C}" type="datetimeFigureOut">
              <a:rPr lang="ru-RU" smtClean="0"/>
              <a:pPr/>
              <a:t>11.12.2015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ACE3ECF-7C92-4A73-A70F-92335C65F4B2}"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56F5F72-6A4E-49C5-9234-D2248882F32C}" type="datetimeFigureOut">
              <a:rPr lang="ru-RU" smtClean="0"/>
              <a:pPr/>
              <a:t>11.12.2015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ACE3ECF-7C92-4A73-A70F-92335C65F4B2}"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56F5F72-6A4E-49C5-9234-D2248882F32C}" type="datetimeFigureOut">
              <a:rPr lang="ru-RU" smtClean="0"/>
              <a:pPr/>
              <a:t>11.12.2015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ACE3ECF-7C92-4A73-A70F-92335C65F4B2}"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56F5F72-6A4E-49C5-9234-D2248882F32C}" type="datetimeFigureOut">
              <a:rPr lang="ru-RU" smtClean="0"/>
              <a:pPr/>
              <a:t>11.12.2015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ACE3ECF-7C92-4A73-A70F-92335C65F4B2}"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56F5F72-6A4E-49C5-9234-D2248882F32C}" type="datetimeFigureOut">
              <a:rPr lang="ru-RU" smtClean="0"/>
              <a:pPr/>
              <a:t>11.12.2015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ACE3ECF-7C92-4A73-A70F-92335C65F4B2}"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56F5F72-6A4E-49C5-9234-D2248882F32C}" type="datetimeFigureOut">
              <a:rPr lang="ru-RU" smtClean="0"/>
              <a:pPr/>
              <a:t>11.12.2015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ACE3ECF-7C92-4A73-A70F-92335C65F4B2}"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56F5F72-6A4E-49C5-9234-D2248882F32C}" type="datetimeFigureOut">
              <a:rPr lang="ru-RU" smtClean="0"/>
              <a:pPr/>
              <a:t>11.12.2015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ACE3ECF-7C92-4A73-A70F-92335C65F4B2}"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56F5F72-6A4E-49C5-9234-D2248882F32C}" type="datetimeFigureOut">
              <a:rPr lang="ru-RU" smtClean="0"/>
              <a:pPr/>
              <a:t>11.12.2015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ACE3ECF-7C92-4A73-A70F-92335C65F4B2}"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56F5F72-6A4E-49C5-9234-D2248882F32C}" type="datetimeFigureOut">
              <a:rPr lang="ru-RU" smtClean="0"/>
              <a:pPr/>
              <a:t>11.12.2015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ACE3ECF-7C92-4A73-A70F-92335C65F4B2}"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56F5F72-6A4E-49C5-9234-D2248882F32C}" type="datetimeFigureOut">
              <a:rPr lang="ru-RU" smtClean="0"/>
              <a:pPr/>
              <a:t>11.12.2015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ACE3ECF-7C92-4A73-A70F-92335C65F4B2}"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6F5F72-6A4E-49C5-9234-D2248882F32C}" type="datetimeFigureOut">
              <a:rPr lang="ru-RU" smtClean="0"/>
              <a:pPr/>
              <a:t>11.12.2015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CE3ECF-7C92-4A73-A70F-92335C65F4B2}"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32657"/>
            <a:ext cx="7772400" cy="1656183"/>
          </a:xfrm>
        </p:spPr>
        <p:txBody>
          <a:bodyPr/>
          <a:lstStyle/>
          <a:p>
            <a:r>
              <a:rPr lang="ru-RU" dirty="0" smtClean="0"/>
              <a:t>Презентация опыта работы по теме:</a:t>
            </a:r>
            <a:endParaRPr lang="ru-RU" dirty="0"/>
          </a:p>
        </p:txBody>
      </p:sp>
      <p:sp>
        <p:nvSpPr>
          <p:cNvPr id="3" name="Подзаголовок 2"/>
          <p:cNvSpPr>
            <a:spLocks noGrp="1"/>
          </p:cNvSpPr>
          <p:nvPr>
            <p:ph type="subTitle" idx="1"/>
          </p:nvPr>
        </p:nvSpPr>
        <p:spPr>
          <a:xfrm>
            <a:off x="539552" y="2132856"/>
            <a:ext cx="8208912" cy="4464496"/>
          </a:xfrm>
        </p:spPr>
        <p:txBody>
          <a:bodyPr>
            <a:normAutofit/>
          </a:bodyPr>
          <a:lstStyle/>
          <a:p>
            <a:r>
              <a:rPr lang="ru-RU" dirty="0" smtClean="0">
                <a:latin typeface="+mj-lt"/>
                <a:cs typeface="Times New Roman" pitchFamily="18" charset="0"/>
              </a:rPr>
              <a:t>«Воспитание </a:t>
            </a:r>
            <a:r>
              <a:rPr lang="ru-RU" dirty="0">
                <a:latin typeface="+mj-lt"/>
                <a:cs typeface="Times New Roman" pitchFamily="18" charset="0"/>
              </a:rPr>
              <a:t>духовно-нравственных качеств личности, приобщение к культурным традициям русского народа посредством изготовления народной текстильной игрушки в объединении «АРТ-Дизайн</a:t>
            </a:r>
            <a:r>
              <a:rPr lang="ru-RU" dirty="0" smtClean="0">
                <a:latin typeface="+mj-lt"/>
                <a:cs typeface="Times New Roman" pitchFamily="18" charset="0"/>
              </a:rPr>
              <a:t>».  </a:t>
            </a:r>
          </a:p>
          <a:p>
            <a:pPr algn="r"/>
            <a:r>
              <a:rPr lang="ru-RU" sz="2800" dirty="0" smtClean="0">
                <a:latin typeface="+mj-lt"/>
                <a:cs typeface="Times New Roman" pitchFamily="18" charset="0"/>
              </a:rPr>
              <a:t>Педагог дополнительного образования МБУДОСЮТ Исаева Наталия Александровна</a:t>
            </a:r>
            <a:endParaRPr lang="ru-RU" sz="2800" dirty="0">
              <a:latin typeface="+mj-lt"/>
            </a:endParaRPr>
          </a:p>
        </p:txBody>
      </p:sp>
    </p:spTree>
    <p:extLst>
      <p:ext uri="{BB962C8B-B14F-4D97-AF65-F5344CB8AC3E}">
        <p14:creationId xmlns:p14="http://schemas.microsoft.com/office/powerpoint/2010/main" val="38015314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611560" y="692696"/>
            <a:ext cx="7618040" cy="5433467"/>
          </a:xfrm>
        </p:spPr>
        <p:txBody>
          <a:bodyPr/>
          <a:lstStyle/>
          <a:p>
            <a:r>
              <a:rPr lang="ru-RU" dirty="0"/>
              <a:t>В традиционной кукле уживаются одновременно сакральная и игровая направленность. Безликость и условность внешнего облика куклы позволяли ей в древности выступать в качестве обрядового </a:t>
            </a:r>
            <a:r>
              <a:rPr lang="ru-RU" dirty="0" smtClean="0"/>
              <a:t>символа.</a:t>
            </a:r>
            <a:endParaRPr lang="ru-RU" dirty="0"/>
          </a:p>
          <a:p>
            <a:endParaRPr lang="ru-RU" dirty="0"/>
          </a:p>
        </p:txBody>
      </p:sp>
    </p:spTree>
    <p:extLst>
      <p:ext uri="{BB962C8B-B14F-4D97-AF65-F5344CB8AC3E}">
        <p14:creationId xmlns:p14="http://schemas.microsoft.com/office/powerpoint/2010/main" val="27130388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err="1" smtClean="0"/>
              <a:t>Простоволоска</a:t>
            </a:r>
            <a:r>
              <a:rPr lang="ru-RU" dirty="0" smtClean="0"/>
              <a:t> </a:t>
            </a:r>
            <a:endParaRPr lang="ru-RU" dirty="0"/>
          </a:p>
        </p:txBody>
      </p:sp>
      <p:pic>
        <p:nvPicPr>
          <p:cNvPr id="7170" name="Picture 2" descr="I:\КУКУЛЫ\DSC_1129.JPG"/>
          <p:cNvPicPr>
            <a:picLocks noGrp="1" noChangeAspect="1" noChangeArrowheads="1"/>
          </p:cNvPicPr>
          <p:nvPr>
            <p:ph idx="1"/>
          </p:nvPr>
        </p:nvPicPr>
        <p:blipFill>
          <a:blip r:embed="rId2" cstate="print"/>
          <a:stretch>
            <a:fillRect/>
          </a:stretch>
        </p:blipFill>
        <p:spPr bwMode="auto">
          <a:xfrm>
            <a:off x="1164021" y="1600200"/>
            <a:ext cx="6815958" cy="452596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4294967295"/>
          </p:nvPr>
        </p:nvSpPr>
        <p:spPr>
          <a:xfrm>
            <a:off x="0" y="1600200"/>
            <a:ext cx="8229600" cy="4525963"/>
          </a:xfrm>
        </p:spPr>
        <p:txBody>
          <a:bodyPr/>
          <a:lstStyle/>
          <a:p>
            <a:r>
              <a:rPr lang="ru-RU" dirty="0"/>
              <a:t>Игровая кукла – это не просто игрушка для забавы. Проигрывая со сверстниками житейские ситуации, придумывая свои правила и сюжеты, ребенок таким образом входит во взрослый мир и находит в нем свое место. </a:t>
            </a:r>
          </a:p>
        </p:txBody>
      </p:sp>
    </p:spTree>
    <p:extLst>
      <p:ext uri="{BB962C8B-B14F-4D97-AF65-F5344CB8AC3E}">
        <p14:creationId xmlns:p14="http://schemas.microsoft.com/office/powerpoint/2010/main" val="32453511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err="1" smtClean="0"/>
              <a:t>Берегиня</a:t>
            </a:r>
            <a:r>
              <a:rPr lang="ru-RU" dirty="0" smtClean="0"/>
              <a:t> в дорогу</a:t>
            </a:r>
            <a:endParaRPr lang="ru-RU" dirty="0"/>
          </a:p>
        </p:txBody>
      </p:sp>
      <p:pic>
        <p:nvPicPr>
          <p:cNvPr id="9218" name="Picture 2" descr="I:\КУКУЛЫ\DSC_1125.JPG"/>
          <p:cNvPicPr>
            <a:picLocks noGrp="1" noChangeAspect="1" noChangeArrowheads="1"/>
          </p:cNvPicPr>
          <p:nvPr>
            <p:ph idx="1"/>
          </p:nvPr>
        </p:nvPicPr>
        <p:blipFill>
          <a:blip r:embed="rId2" cstate="print"/>
          <a:stretch>
            <a:fillRect/>
          </a:stretch>
        </p:blipFill>
        <p:spPr bwMode="auto">
          <a:xfrm>
            <a:off x="1164021" y="1600200"/>
            <a:ext cx="6815958" cy="452596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Северная </a:t>
            </a:r>
            <a:r>
              <a:rPr lang="ru-RU" dirty="0" err="1" smtClean="0"/>
              <a:t>берегиня</a:t>
            </a:r>
            <a:r>
              <a:rPr lang="ru-RU" dirty="0" smtClean="0"/>
              <a:t> (Радуга)</a:t>
            </a:r>
            <a:endParaRPr lang="ru-RU" dirty="0"/>
          </a:p>
        </p:txBody>
      </p:sp>
      <p:pic>
        <p:nvPicPr>
          <p:cNvPr id="10242" name="Picture 2" descr="I:\КУКУЛЫ\DSC_1124.JPG"/>
          <p:cNvPicPr>
            <a:picLocks noGrp="1" noChangeAspect="1" noChangeArrowheads="1"/>
          </p:cNvPicPr>
          <p:nvPr>
            <p:ph idx="1"/>
          </p:nvPr>
        </p:nvPicPr>
        <p:blipFill>
          <a:blip r:embed="rId2" cstate="print"/>
          <a:stretch>
            <a:fillRect/>
          </a:stretch>
        </p:blipFill>
        <p:spPr bwMode="auto">
          <a:xfrm>
            <a:off x="1164021" y="1600200"/>
            <a:ext cx="6815958" cy="452596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Купаленка (</a:t>
            </a:r>
            <a:r>
              <a:rPr lang="ru-RU" dirty="0" err="1" smtClean="0"/>
              <a:t>желанница</a:t>
            </a:r>
            <a:r>
              <a:rPr lang="ru-RU" dirty="0" smtClean="0"/>
              <a:t>)</a:t>
            </a:r>
            <a:endParaRPr lang="ru-RU" dirty="0"/>
          </a:p>
        </p:txBody>
      </p:sp>
      <p:pic>
        <p:nvPicPr>
          <p:cNvPr id="11266" name="Picture 2" descr="I:\КУКУЛЫ\DSC_1123.JPG"/>
          <p:cNvPicPr>
            <a:picLocks noGrp="1" noChangeAspect="1" noChangeArrowheads="1"/>
          </p:cNvPicPr>
          <p:nvPr>
            <p:ph idx="1"/>
          </p:nvPr>
        </p:nvPicPr>
        <p:blipFill>
          <a:blip r:embed="rId2" cstate="print"/>
          <a:stretch>
            <a:fillRect/>
          </a:stretch>
        </p:blipFill>
        <p:spPr bwMode="auto">
          <a:xfrm>
            <a:off x="1164021" y="1600200"/>
            <a:ext cx="6815958" cy="452596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Куколка «на </a:t>
            </a:r>
            <a:r>
              <a:rPr lang="ru-RU" dirty="0" err="1" smtClean="0"/>
              <a:t>выхвалку</a:t>
            </a:r>
            <a:r>
              <a:rPr lang="ru-RU" dirty="0" smtClean="0"/>
              <a:t>»</a:t>
            </a:r>
            <a:endParaRPr lang="ru-RU" dirty="0"/>
          </a:p>
        </p:txBody>
      </p:sp>
      <p:pic>
        <p:nvPicPr>
          <p:cNvPr id="12290" name="Picture 2" descr="I:\КУКУЛЫ\DSC_1121.JPG"/>
          <p:cNvPicPr>
            <a:picLocks noGrp="1" noChangeAspect="1" noChangeArrowheads="1"/>
          </p:cNvPicPr>
          <p:nvPr>
            <p:ph idx="1"/>
          </p:nvPr>
        </p:nvPicPr>
        <p:blipFill>
          <a:blip r:embed="rId2" cstate="print"/>
          <a:stretch>
            <a:fillRect/>
          </a:stretch>
        </p:blipFill>
        <p:spPr bwMode="auto">
          <a:xfrm>
            <a:off x="1164021" y="1600200"/>
            <a:ext cx="6815958" cy="452596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332656"/>
            <a:ext cx="8229600" cy="5904656"/>
          </a:xfrm>
        </p:spPr>
        <p:txBody>
          <a:bodyPr>
            <a:normAutofit fontScale="70000" lnSpcReduction="20000"/>
          </a:bodyPr>
          <a:lstStyle/>
          <a:p>
            <a:r>
              <a:rPr lang="ru-RU" sz="3400" dirty="0" smtClean="0"/>
              <a:t>В конце 20-х годов ХХ века психологи старой дореволюционной школы и представители советской профессуры в ходе своих исследований пришли к выводу, что игра в куклы воспитывает сердце и волю больше, чем интеллект, что в играх с куклой отражается весь спектр окружающей жизни, проявляется природный «инстинкт материнства, имеющий громадное общественное значение». Но новая советская идеология отвергла подобное понимание, объявив куклу вредной игрушкой, суживающей интересы девочки, воспитывающей любовь к «тряпкам», нарядам, украшениям, тем самым закрепляя отрицательные навыки  мещанского быта Галина и Мария Дайн. Русская тряпичная кукла. Культура, традиции, технологии.- М.: Изд-во «Культура и традиции», 2007, с. 115   . Начались гонения на краеведение, этнологию, репрессии ученых запреты на их труды. Музеи и общества закрывались. Под запретом оказалась не только традиционная  тряпичная кукла, но и народные игры, и детские фольклорные сказки.</a:t>
            </a:r>
          </a:p>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r>
              <a:rPr lang="ru-RU" dirty="0" err="1" smtClean="0"/>
              <a:t>Зернушка</a:t>
            </a:r>
            <a:r>
              <a:rPr lang="ru-RU" dirty="0" smtClean="0"/>
              <a:t> (</a:t>
            </a:r>
            <a:r>
              <a:rPr lang="ru-RU" dirty="0" err="1"/>
              <a:t>К</a:t>
            </a:r>
            <a:r>
              <a:rPr lang="ru-RU" dirty="0" err="1" smtClean="0"/>
              <a:t>рупеничка</a:t>
            </a:r>
            <a:r>
              <a:rPr lang="ru-RU" dirty="0" smtClean="0"/>
              <a:t>)</a:t>
            </a:r>
            <a:endParaRPr lang="ru-RU" dirty="0"/>
          </a:p>
        </p:txBody>
      </p:sp>
      <p:sp>
        <p:nvSpPr>
          <p:cNvPr id="9" name="Объект 8"/>
          <p:cNvSpPr>
            <a:spLocks noGrp="1"/>
          </p:cNvSpPr>
          <p:nvPr>
            <p:ph idx="1"/>
          </p:nvPr>
        </p:nvSpPr>
        <p:spPr>
          <a:xfrm>
            <a:off x="467544" y="1844824"/>
            <a:ext cx="8229600" cy="4525963"/>
          </a:xfrm>
        </p:spPr>
        <p:txBody>
          <a:bodyPr/>
          <a:lstStyle/>
          <a:p>
            <a:endParaRPr lang="ru-RU"/>
          </a:p>
        </p:txBody>
      </p:sp>
      <p:pic>
        <p:nvPicPr>
          <p:cNvPr id="1026" name="Picture 2" descr="G:\КУКУЛЫ\DSC_11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772816"/>
            <a:ext cx="6984776" cy="44644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4338" name="Picture 2" descr="I:\КУКУЛЫ\DSC_1136.JPG"/>
          <p:cNvPicPr>
            <a:picLocks noGrp="1" noChangeAspect="1" noChangeArrowheads="1"/>
          </p:cNvPicPr>
          <p:nvPr>
            <p:ph idx="1"/>
          </p:nvPr>
        </p:nvPicPr>
        <p:blipFill>
          <a:blip r:embed="rId2" cstate="print"/>
          <a:stretch>
            <a:fillRect/>
          </a:stretch>
        </p:blipFill>
        <p:spPr bwMode="auto">
          <a:xfrm>
            <a:off x="251520" y="44624"/>
            <a:ext cx="8712968" cy="649628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72518" cy="5154626"/>
          </a:xfrm>
        </p:spPr>
        <p:txBody>
          <a:bodyPr>
            <a:normAutofit/>
          </a:bodyPr>
          <a:lstStyle/>
          <a:p>
            <a:r>
              <a:rPr lang="ru-RU" sz="2800" dirty="0"/>
              <a:t>Русская </a:t>
            </a:r>
            <a:r>
              <a:rPr lang="ru-RU" sz="2800" dirty="0" smtClean="0"/>
              <a:t>текстильная </a:t>
            </a:r>
            <a:r>
              <a:rPr lang="ru-RU" sz="2800" dirty="0"/>
              <a:t>кукла родом из семьи народных игрушек, история которой уходит своими корнями в глубокую древность. Куклы сопровождали человека с его первых шагов по земле. Дерево, глина, солома, ткань и другие доступные материалы в руках мастера становились игрушками для детей и обрядовыми фигурами для взрослых. Н.Д. </a:t>
            </a:r>
            <a:r>
              <a:rPr lang="ru-RU" sz="2800" dirty="0" err="1"/>
              <a:t>Бартрам</a:t>
            </a:r>
            <a:r>
              <a:rPr lang="ru-RU" sz="2800" dirty="0"/>
              <a:t>, один из самых трепетных исследователей народной игрушки, отмечал, что куклы были частью обыденной жизни как детей, так и взрослых.   </a:t>
            </a:r>
            <a:br>
              <a:rPr lang="ru-RU" sz="2800" dirty="0"/>
            </a:br>
            <a:endParaRPr lang="ru-RU" sz="28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85000" lnSpcReduction="20000"/>
          </a:bodyPr>
          <a:lstStyle/>
          <a:p>
            <a:r>
              <a:rPr lang="ru-RU" dirty="0"/>
              <a:t>Итак, подводя итоги проделанной работы можно сказать следующее:</a:t>
            </a:r>
          </a:p>
          <a:p>
            <a:r>
              <a:rPr lang="ru-RU" dirty="0"/>
              <a:t>Наши дети живут в то время, когда рушатся традиции, предаваемые веками. Сейчас </a:t>
            </a:r>
            <a:r>
              <a:rPr lang="ru-RU" dirty="0" smtClean="0"/>
              <a:t>практически невозможно </a:t>
            </a:r>
            <a:r>
              <a:rPr lang="ru-RU" dirty="0"/>
              <a:t>воспроизвести исторический тип народного воспитания, так как бессмысленно пытаться воссоздать уклад жизни традиционной семьи. Однако вполне доступно использовать методы такого воспитания, адаптируя их нынешним условиям. Мы, педагоги, можем раскрыть заложенный потенциал в каждом ребенке через включение в традиционную культуру.</a:t>
            </a:r>
          </a:p>
          <a:p>
            <a:endParaRPr lang="ru-RU" dirty="0"/>
          </a:p>
        </p:txBody>
      </p:sp>
    </p:spTree>
    <p:extLst>
      <p:ext uri="{BB962C8B-B14F-4D97-AF65-F5344CB8AC3E}">
        <p14:creationId xmlns:p14="http://schemas.microsoft.com/office/powerpoint/2010/main" val="35144376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Кукла-знак человека, его игровой образ, символ.</a:t>
            </a:r>
            <a:endParaRPr lang="ru-RU" dirty="0"/>
          </a:p>
        </p:txBody>
      </p:sp>
      <p:pic>
        <p:nvPicPr>
          <p:cNvPr id="3074" name="Picture 2" descr="I:\КУКУЛЫ\DSC_1134.JPG"/>
          <p:cNvPicPr>
            <a:picLocks noGrp="1" noChangeAspect="1" noChangeArrowheads="1"/>
          </p:cNvPicPr>
          <p:nvPr>
            <p:ph idx="1"/>
          </p:nvPr>
        </p:nvPicPr>
        <p:blipFill>
          <a:blip r:embed="rId2" cstate="print"/>
          <a:stretch>
            <a:fillRect/>
          </a:stretch>
        </p:blipFill>
        <p:spPr bwMode="auto">
          <a:xfrm>
            <a:off x="1259632" y="1700808"/>
            <a:ext cx="6912768" cy="503194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395536" y="980728"/>
            <a:ext cx="7834064" cy="5145435"/>
          </a:xfrm>
        </p:spPr>
        <p:txBody>
          <a:bodyPr/>
          <a:lstStyle/>
          <a:p>
            <a:r>
              <a:rPr lang="ru-RU" dirty="0"/>
              <a:t>В сознании наших предков куклы </a:t>
            </a:r>
            <a:r>
              <a:rPr lang="ru-RU" dirty="0" smtClean="0"/>
              <a:t>обладали </a:t>
            </a:r>
            <a:r>
              <a:rPr lang="ru-RU" dirty="0"/>
              <a:t>различными волшебными свойствами: могли защитить человека от злых сил, принять на себя его болезни и несчастья, утешить в трудную минуту, дать совет, способствовать хорошему урожаю, здоровью и благополучию членов крестьянской семьи.</a:t>
            </a:r>
          </a:p>
          <a:p>
            <a:endParaRPr lang="ru-RU" dirty="0"/>
          </a:p>
        </p:txBody>
      </p:sp>
    </p:spTree>
    <p:extLst>
      <p:ext uri="{BB962C8B-B14F-4D97-AF65-F5344CB8AC3E}">
        <p14:creationId xmlns:p14="http://schemas.microsoft.com/office/powerpoint/2010/main" val="5334844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descr="I:\КУКУЛЫ\DSC_1131.JPG"/>
          <p:cNvPicPr>
            <a:picLocks noGrp="1" noChangeAspect="1" noChangeArrowheads="1"/>
          </p:cNvPicPr>
          <p:nvPr>
            <p:ph idx="1"/>
          </p:nvPr>
        </p:nvPicPr>
        <p:blipFill>
          <a:blip r:embed="rId2" cstate="print"/>
          <a:stretch>
            <a:fillRect/>
          </a:stretch>
        </p:blipFill>
        <p:spPr bwMode="auto">
          <a:xfrm>
            <a:off x="123709" y="116632"/>
            <a:ext cx="8877997" cy="662473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idx="4294967295"/>
          </p:nvPr>
        </p:nvSpPr>
        <p:spPr>
          <a:xfrm>
            <a:off x="395536" y="548680"/>
            <a:ext cx="7834064" cy="5577483"/>
          </a:xfrm>
        </p:spPr>
        <p:txBody>
          <a:bodyPr>
            <a:normAutofit fontScale="92500" lnSpcReduction="20000"/>
          </a:bodyPr>
          <a:lstStyle/>
          <a:p>
            <a:r>
              <a:rPr lang="ru-RU" dirty="0"/>
              <a:t>Куклы – талисманы бережно хранили в семье, передавали из поколения в поколение вместе с традиционными приемами их изготовления. Шла эта передача по женской линии от бабушки (матери) к внучке (дочке). Куклы следовали за женщиной через всю ее жизнь, часто составляя и часть приданого – матери дарили своих девичьих кукол дочерям на свадьбу, чтобы та сохранила  и передала их новым поколениям. Так через бережные руки наших прабабушек, </a:t>
            </a:r>
            <a:r>
              <a:rPr lang="ru-RU" dirty="0" smtClean="0"/>
              <a:t>бабушек традиционная </a:t>
            </a:r>
            <a:r>
              <a:rPr lang="ru-RU" dirty="0"/>
              <a:t>русская кукла дошла и до наших дней.</a:t>
            </a:r>
          </a:p>
          <a:p>
            <a:endParaRPr lang="ru-RU" dirty="0"/>
          </a:p>
        </p:txBody>
      </p:sp>
    </p:spTree>
    <p:extLst>
      <p:ext uri="{BB962C8B-B14F-4D97-AF65-F5344CB8AC3E}">
        <p14:creationId xmlns:p14="http://schemas.microsoft.com/office/powerpoint/2010/main" val="36587949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err="1" smtClean="0"/>
              <a:t>Столбушка</a:t>
            </a:r>
            <a:endParaRPr lang="ru-RU" dirty="0"/>
          </a:p>
        </p:txBody>
      </p:sp>
      <p:pic>
        <p:nvPicPr>
          <p:cNvPr id="5122" name="Picture 2" descr="I:\КУКУЛЫ\DSC_1130.JPG"/>
          <p:cNvPicPr>
            <a:picLocks noGrp="1" noChangeAspect="1" noChangeArrowheads="1"/>
          </p:cNvPicPr>
          <p:nvPr>
            <p:ph idx="1"/>
          </p:nvPr>
        </p:nvPicPr>
        <p:blipFill>
          <a:blip r:embed="rId2" cstate="print"/>
          <a:stretch>
            <a:fillRect/>
          </a:stretch>
        </p:blipFill>
        <p:spPr bwMode="auto">
          <a:xfrm>
            <a:off x="1164021" y="1600200"/>
            <a:ext cx="6815958" cy="452596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Все виды народной игрушки заслуживают внимания и восхищения: их условность, схематичность не от бедности, а от богатства фантазии. </a:t>
            </a:r>
            <a:endParaRPr lang="ru-RU" dirty="0" smtClean="0"/>
          </a:p>
          <a:p>
            <a:r>
              <a:rPr lang="ru-RU" dirty="0"/>
              <a:t>К</a:t>
            </a:r>
            <a:r>
              <a:rPr lang="ru-RU" dirty="0" smtClean="0"/>
              <a:t>расота </a:t>
            </a:r>
            <a:r>
              <a:rPr lang="ru-RU" dirty="0"/>
              <a:t>была вторичной по сравнению с </a:t>
            </a:r>
            <a:r>
              <a:rPr lang="ru-RU" dirty="0" smtClean="0"/>
              <a:t>содержанием, важна не </a:t>
            </a:r>
            <a:r>
              <a:rPr lang="ru-RU" dirty="0"/>
              <a:t>внешность, а смысловая </a:t>
            </a:r>
            <a:r>
              <a:rPr lang="ru-RU" dirty="0" smtClean="0"/>
              <a:t>нагрузка.</a:t>
            </a:r>
          </a:p>
          <a:p>
            <a:endParaRPr lang="ru-RU" dirty="0" smtClean="0"/>
          </a:p>
          <a:p>
            <a:endParaRPr lang="ru-RU" dirty="0"/>
          </a:p>
        </p:txBody>
      </p:sp>
    </p:spTree>
    <p:extLst>
      <p:ext uri="{BB962C8B-B14F-4D97-AF65-F5344CB8AC3E}">
        <p14:creationId xmlns:p14="http://schemas.microsoft.com/office/powerpoint/2010/main" val="36540653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dirty="0" smtClean="0"/>
              <a:t>Колокольчик или кукла добрых вестей</a:t>
            </a:r>
            <a:endParaRPr lang="ru-RU" dirty="0"/>
          </a:p>
        </p:txBody>
      </p:sp>
      <p:pic>
        <p:nvPicPr>
          <p:cNvPr id="6146" name="Picture 2" descr="I:\КУКУЛЫ\DSC_1128.JPG"/>
          <p:cNvPicPr>
            <a:picLocks noGrp="1" noChangeAspect="1" noChangeArrowheads="1"/>
          </p:cNvPicPr>
          <p:nvPr>
            <p:ph idx="1"/>
          </p:nvPr>
        </p:nvPicPr>
        <p:blipFill>
          <a:blip r:embed="rId2" cstate="print"/>
          <a:stretch>
            <a:fillRect/>
          </a:stretch>
        </p:blipFill>
        <p:spPr bwMode="auto">
          <a:xfrm>
            <a:off x="1164021" y="1600200"/>
            <a:ext cx="6815958" cy="452596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Модульная">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TotalTime>
  <Words>361</Words>
  <Application>Microsoft Office PowerPoint</Application>
  <PresentationFormat>Экран (4:3)</PresentationFormat>
  <Paragraphs>22</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Презентация опыта работы по теме:</vt:lpstr>
      <vt:lpstr>Русская текстильная кукла родом из семьи народных игрушек, история которой уходит своими корнями в глубокую древность. Куклы сопровождали человека с его первых шагов по земле. Дерево, глина, солома, ткань и другие доступные материалы в руках мастера становились игрушками для детей и обрядовыми фигурами для взрослых. Н.Д. Бартрам, один из самых трепетных исследователей народной игрушки, отмечал, что куклы были частью обыденной жизни как детей, так и взрослых.    </vt:lpstr>
      <vt:lpstr>Кукла-знак человека, его игровой образ, символ.</vt:lpstr>
      <vt:lpstr>Презентация PowerPoint</vt:lpstr>
      <vt:lpstr>Презентация PowerPoint</vt:lpstr>
      <vt:lpstr>Презентация PowerPoint</vt:lpstr>
      <vt:lpstr>Столбушка</vt:lpstr>
      <vt:lpstr>Презентация PowerPoint</vt:lpstr>
      <vt:lpstr>Колокольчик или кукла добрых вестей</vt:lpstr>
      <vt:lpstr>Презентация PowerPoint</vt:lpstr>
      <vt:lpstr>Простоволоска </vt:lpstr>
      <vt:lpstr>Презентация PowerPoint</vt:lpstr>
      <vt:lpstr>Берегиня в дорогу</vt:lpstr>
      <vt:lpstr>Северная берегиня (Радуга)</vt:lpstr>
      <vt:lpstr>Купаленка (желанница)</vt:lpstr>
      <vt:lpstr>Куколка «на выхвалку»</vt:lpstr>
      <vt:lpstr>Презентация PowerPoint</vt:lpstr>
      <vt:lpstr>Зернушка (Крупеничка)</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Воспитание духовно-нравственных качеств личности, приобщение к </dc:title>
  <dc:creator>м</dc:creator>
  <cp:lastModifiedBy>admin</cp:lastModifiedBy>
  <cp:revision>24</cp:revision>
  <dcterms:created xsi:type="dcterms:W3CDTF">2015-12-07T07:22:35Z</dcterms:created>
  <dcterms:modified xsi:type="dcterms:W3CDTF">2015-12-11T09:05:28Z</dcterms:modified>
</cp:coreProperties>
</file>