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8" r:id="rId3"/>
    <p:sldId id="259" r:id="rId4"/>
    <p:sldId id="260" r:id="rId5"/>
    <p:sldId id="262" r:id="rId6"/>
    <p:sldId id="267" r:id="rId7"/>
    <p:sldId id="268" r:id="rId8"/>
    <p:sldId id="284" r:id="rId9"/>
    <p:sldId id="285" r:id="rId10"/>
    <p:sldId id="280" r:id="rId11"/>
    <p:sldId id="281" r:id="rId12"/>
    <p:sldId id="282" r:id="rId13"/>
    <p:sldId id="271" r:id="rId14"/>
    <p:sldId id="272" r:id="rId15"/>
    <p:sldId id="273" r:id="rId16"/>
    <p:sldId id="274" r:id="rId17"/>
    <p:sldId id="275" r:id="rId18"/>
    <p:sldId id="276" r:id="rId19"/>
    <p:sldId id="279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94669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692696"/>
            <a:ext cx="7406640" cy="2552304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Осуществление духовно-нравственного воспитания в условиях кружковой работы объединения «Дизайнер».  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4725144"/>
            <a:ext cx="7406640" cy="1752600"/>
          </a:xfrm>
        </p:spPr>
        <p:txBody>
          <a:bodyPr/>
          <a:lstStyle/>
          <a:p>
            <a:pPr algn="r"/>
            <a:r>
              <a:rPr lang="ru-RU" dirty="0" smtClean="0"/>
              <a:t>Автор: Волкова Наталья Ивановна, </a:t>
            </a:r>
          </a:p>
          <a:p>
            <a:pPr algn="r"/>
            <a:r>
              <a:rPr lang="ru-RU" dirty="0" smtClean="0"/>
              <a:t>педагог дополнительного образования</a:t>
            </a:r>
          </a:p>
          <a:p>
            <a:pPr algn="r"/>
            <a:r>
              <a:rPr lang="ru-RU" dirty="0" smtClean="0"/>
              <a:t>МБУДОСЮТ г. Североморска Мурманской обл.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3720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78652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Много работ посвящается Победе в Великой Отечественной войне. Ежегодно дети участвуют в патриотических акциях и тематических конкурсах и выставках.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2032">
            <a:off x="3482670" y="2044614"/>
            <a:ext cx="2764685" cy="334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СЮТ-ПК34\Desktop\Новая папка (2)\колесникова 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2472">
            <a:off x="611087" y="3469850"/>
            <a:ext cx="3277892" cy="2459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СЮТ-ПК34\Desktop\Новая папка (2)\ситникова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33056"/>
            <a:ext cx="3700816" cy="27763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7693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498496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Неотъемлемой частью работы является экологическое воспитание – ребята принимают активное участие в экологических конкурсах рисунка, различных массовых мероприятиях, посвящённых охране окружающей среды.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3200181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C:\Users\СЮТ-ПК34\Desktop\Новая папка (2)\SAM_72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4476263"/>
            <a:ext cx="2664296" cy="19987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СЮТ-ПК34\Desktop\Новая папка (2)\SAM_72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t="7732" r="3234" b="6600"/>
          <a:stretch/>
        </p:blipFill>
        <p:spPr bwMode="auto">
          <a:xfrm rot="1088631">
            <a:off x="5661485" y="2924299"/>
            <a:ext cx="2605803" cy="1863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СЮТ-ПК34\Desktop\Новая папка (2)\SAM_728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" t="8393" r="5094" b="5253"/>
          <a:stretch/>
        </p:blipFill>
        <p:spPr bwMode="auto">
          <a:xfrm rot="20543580">
            <a:off x="1773525" y="4218561"/>
            <a:ext cx="2692251" cy="19103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1005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Во время занятий по прикладному творчеству мы не забываем о православной культуре, о духовных традициях, стараемся в материале донести до зрителя нематериальные культурные ценности.</a:t>
            </a:r>
            <a:endParaRPr lang="ru-RU" sz="2400" dirty="0"/>
          </a:p>
        </p:txBody>
      </p:sp>
      <p:pic>
        <p:nvPicPr>
          <p:cNvPr id="4098" name="Picture 2" descr="C:\Users\СЮТ-ПК34\Desktop\Новая папка (2)\скворцова 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0" r="8526"/>
          <a:stretch/>
        </p:blipFill>
        <p:spPr bwMode="auto">
          <a:xfrm>
            <a:off x="1043608" y="1928642"/>
            <a:ext cx="3832162" cy="44444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СЮТ-ПК34\Desktop\Новая папка (2)\SAM_75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65104"/>
            <a:ext cx="2455580" cy="20214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СЮТ-ПК34\Desktop\Новая папка (2)\SAM_75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87295"/>
            <a:ext cx="2093144" cy="21549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00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214656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Трудовая </a:t>
            </a:r>
            <a:r>
              <a:rPr lang="ru-RU" dirty="0" smtClean="0"/>
              <a:t>деятельность.</a:t>
            </a:r>
            <a:br>
              <a:rPr lang="ru-RU" dirty="0" smtClean="0"/>
            </a:br>
            <a:r>
              <a:rPr lang="ru-RU" sz="2400" dirty="0" smtClean="0"/>
              <a:t>На каждом занятии ребята приобретают различные трудовые умения и навыки, учатся быть терпеливыми, последовательными в своих решениях, доводить начатое дело до конца.</a:t>
            </a:r>
            <a:endParaRPr lang="ru-RU" sz="2400" dirty="0"/>
          </a:p>
        </p:txBody>
      </p:sp>
      <p:pic>
        <p:nvPicPr>
          <p:cNvPr id="4099" name="Picture 3" descr="C:\Users\Леха\Desktop\Новая папка\дубровина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0143">
            <a:off x="409705" y="3480081"/>
            <a:ext cx="2933338" cy="2200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00" name="Picture 4" descr="C:\Users\Леха\Desktop\Новая папка\SAM_75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522839"/>
            <a:ext cx="3772748" cy="2830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098" name="Picture 2" descr="C:\Users\Леха\Desktop\Новая папка\SAM_43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6307">
            <a:off x="6245681" y="2916444"/>
            <a:ext cx="2424139" cy="18185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6461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320"/>
            <a:ext cx="8106104" cy="2422842"/>
          </a:xfrm>
        </p:spPr>
        <p:txBody>
          <a:bodyPr>
            <a:normAutofit/>
          </a:bodyPr>
          <a:lstStyle/>
          <a:p>
            <a:r>
              <a:rPr lang="ru-RU" b="1" dirty="0">
                <a:effectLst/>
              </a:rPr>
              <a:t>Общественно-полезная </a:t>
            </a:r>
            <a:r>
              <a:rPr lang="ru-RU" b="1" dirty="0" smtClean="0">
                <a:effectLst/>
              </a:rPr>
              <a:t>деятельность.</a:t>
            </a:r>
            <a:br>
              <a:rPr lang="ru-RU" b="1" dirty="0" smtClean="0">
                <a:effectLst/>
              </a:rPr>
            </a:br>
            <a:r>
              <a:rPr lang="ru-RU" sz="2200" b="1" dirty="0" smtClean="0">
                <a:effectLst/>
              </a:rPr>
              <a:t>Ежегодно ребята участвуют в благотворительных ярмарках изделий, выполненных своими руками, а также в других акциях, направленных на оказание помощи особым людям.</a:t>
            </a:r>
            <a:endParaRPr lang="ru-RU" sz="2200" dirty="0"/>
          </a:p>
        </p:txBody>
      </p:sp>
      <p:pic>
        <p:nvPicPr>
          <p:cNvPr id="5123" name="Picture 3" descr="C:\Users\Леха\Desktop\Новая папка\SAM_73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38075"/>
            <a:ext cx="3024336" cy="22688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Леха\Desktop\Новая папка\SAM_56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287390"/>
            <a:ext cx="3456384" cy="2592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:\НАТАША лето 2013\НАТАША\СЮТ\работы учеников=фото\2011-2012\ендовицкая анастасия 2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80928"/>
            <a:ext cx="2991195" cy="22440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Леха\Desktop\Новая папка\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738" y="2780928"/>
            <a:ext cx="3373262" cy="224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47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764704"/>
            <a:ext cx="7498080" cy="1511392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Художественно-творческая </a:t>
            </a:r>
            <a:r>
              <a:rPr lang="ru-RU" sz="3600" dirty="0" smtClean="0"/>
              <a:t>деятельность.</a:t>
            </a:r>
            <a:br>
              <a:rPr lang="ru-RU" sz="3600" dirty="0" smtClean="0"/>
            </a:br>
            <a:r>
              <a:rPr lang="ru-RU" sz="1800" dirty="0" smtClean="0"/>
              <a:t>Неотъемлемой частью воспитательного процесса является участие детей в различных творческих проектах, конкурсах  прикладного и дизайнерского творчества, выставках. Наши ребята являются неоднократными призёрами и лауреатами конкурсов самой разной тематики.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6" name="Picture 2" descr="C:\Users\Леха\Desktop\Новая папка\SAM_75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93" y="2276097"/>
            <a:ext cx="3717492" cy="27887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Леха\Desktop\Новая папка\SAM_45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65593">
            <a:off x="4342327" y="4806709"/>
            <a:ext cx="1951037" cy="1463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:\НАТАША лето 2013\НАТАША\СЮТ\работы учеников=фото\2011-2012\SAM_25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6853">
            <a:off x="2615748" y="5046246"/>
            <a:ext cx="1951037" cy="1463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Леха\Desktop\Новая папка\SAM_56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79644"/>
            <a:ext cx="2375560" cy="1782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:\НАТАША лето 2013\НАТАША\СЮТ\работы учеников=фото\сют 222\изобр 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978" y="2886531"/>
            <a:ext cx="2296868" cy="30627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1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29386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Физкультурно-оздоровительная </a:t>
            </a:r>
            <a:r>
              <a:rPr lang="ru-RU" dirty="0" smtClean="0"/>
              <a:t>деятельность.</a:t>
            </a:r>
            <a:br>
              <a:rPr lang="ru-RU" dirty="0" smtClean="0"/>
            </a:br>
            <a:r>
              <a:rPr lang="ru-RU" sz="2800" dirty="0" smtClean="0"/>
              <a:t>На занятиях регулярно проводятся физкультурные минутки, разминки, а также ребята участвуют в конкурсах, посвящённых здоровому образу жизни человека.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0" name="Picture 2" descr="C:\Users\Леха\Desktop\Новая папка\скачанные файл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7327">
            <a:off x="1113933" y="3346019"/>
            <a:ext cx="3610769" cy="2704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Леха\Desktop\Новая папка\291912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1775">
            <a:off x="4652365" y="3331236"/>
            <a:ext cx="4104475" cy="2903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42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2434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Исследовательская </a:t>
            </a:r>
            <a:r>
              <a:rPr lang="ru-RU" dirty="0"/>
              <a:t>деятельность </a:t>
            </a:r>
            <a:r>
              <a:rPr lang="ru-RU" dirty="0" smtClean="0"/>
              <a:t>учащихся.</a:t>
            </a:r>
            <a:br>
              <a:rPr lang="ru-RU" dirty="0" smtClean="0"/>
            </a:br>
            <a:r>
              <a:rPr lang="ru-RU" sz="2400" dirty="0" smtClean="0"/>
              <a:t>Необходимой частью воспитательной деятельности является участие детей в научно-исследовательских проектах, конкурсах, конференциях, создание общественно значимых объектов и их продвижение и обоснование в научном понимании. </a:t>
            </a:r>
            <a:endParaRPr lang="ru-RU" dirty="0"/>
          </a:p>
        </p:txBody>
      </p:sp>
      <p:pic>
        <p:nvPicPr>
          <p:cNvPr id="8194" name="Picture 2" descr="C:\Users\Леха\Desktop\Новая папка\SAM_65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89395"/>
            <a:ext cx="3743400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I:\СЮТ\исследавательская работа=сидлецкая\Scan1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140968"/>
            <a:ext cx="3121025" cy="2206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29787"/>
            <a:ext cx="3259785" cy="3011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01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320"/>
            <a:ext cx="8034096" cy="301906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Совместная </a:t>
            </a:r>
            <a:r>
              <a:rPr lang="ru-RU" dirty="0"/>
              <a:t>деятельность с </a:t>
            </a:r>
            <a:r>
              <a:rPr lang="ru-RU" dirty="0" smtClean="0"/>
              <a:t>родителями.</a:t>
            </a:r>
            <a:br>
              <a:rPr lang="ru-RU" dirty="0" smtClean="0"/>
            </a:br>
            <a:r>
              <a:rPr lang="ru-RU" sz="2800" dirty="0" smtClean="0"/>
              <a:t>Ежегодно в объединении проводятся семейные конкурсы и выставки прикладного и технического творчества, привлекаются родители к созданию совместных научно-исследовательских проектов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218" name="Picture 2" descr="C:\Users\Леха\Desktop\Новая папка\SAM_56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2142" y="3663034"/>
            <a:ext cx="2959575" cy="22202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H:\НАТАША лето 2013\НАТАША\СЮТ\работы учеников=фото\выставка 2012\SAM_26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05740"/>
            <a:ext cx="3402912" cy="2552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:\НАТАША лето 2013\НАТАША\СЮТ\работы учеников=фото\выставка 2012\SAM_26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068960"/>
            <a:ext cx="3312369" cy="2484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59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96646" indent="-514350">
              <a:buFont typeface="+mj-lt"/>
              <a:buAutoNum type="arabicPeriod"/>
            </a:pPr>
            <a:r>
              <a:rPr lang="ru-RU" dirty="0" smtClean="0"/>
              <a:t>Кочетов </a:t>
            </a:r>
            <a:r>
              <a:rPr lang="ru-RU" dirty="0"/>
              <a:t>А. И. и др. Эксперимент по программе воспитания в школе. Ярославль, 1994 г.</a:t>
            </a:r>
          </a:p>
          <a:p>
            <a:pPr marL="596646" indent="-514350">
              <a:buFont typeface="+mj-lt"/>
              <a:buAutoNum type="arabicPeriod"/>
            </a:pPr>
            <a:r>
              <a:rPr lang="ru-RU" dirty="0" err="1" smtClean="0"/>
              <a:t>Петрусинский</a:t>
            </a:r>
            <a:r>
              <a:rPr lang="ru-RU" dirty="0" smtClean="0"/>
              <a:t> </a:t>
            </a:r>
            <a:r>
              <a:rPr lang="ru-RU" dirty="0"/>
              <a:t>В. В. Игры: обучение, тренинг, досуг. М., Новая школа, 1994.</a:t>
            </a:r>
          </a:p>
          <a:p>
            <a:pPr marL="596646" indent="-514350">
              <a:buFont typeface="+mj-lt"/>
              <a:buAutoNum type="arabicPeriod"/>
            </a:pPr>
            <a:r>
              <a:rPr lang="ru-RU" dirty="0" smtClean="0"/>
              <a:t>Титова </a:t>
            </a:r>
            <a:r>
              <a:rPr lang="ru-RU" dirty="0"/>
              <a:t>Е. В. Если знать, как действовать. М., Просвещение, 1993 .</a:t>
            </a:r>
          </a:p>
          <a:p>
            <a:pPr marL="596646" indent="-514350">
              <a:buFont typeface="+mj-lt"/>
              <a:buAutoNum type="arabicPeriod"/>
            </a:pPr>
            <a:r>
              <a:rPr lang="ru-RU" dirty="0" smtClean="0"/>
              <a:t>Шмаков </a:t>
            </a:r>
            <a:r>
              <a:rPr lang="ru-RU" dirty="0"/>
              <a:t>С., </a:t>
            </a:r>
            <a:r>
              <a:rPr lang="ru-RU" dirty="0" err="1"/>
              <a:t>Безбородная</a:t>
            </a:r>
            <a:r>
              <a:rPr lang="ru-RU" dirty="0"/>
              <a:t> Н. От игры к самовоспитанию. М., Новая школа, 1993.</a:t>
            </a:r>
          </a:p>
          <a:p>
            <a:pPr marL="596646" indent="-514350">
              <a:buFont typeface="+mj-lt"/>
              <a:buAutoNum type="arabicPeriod"/>
            </a:pPr>
            <a:r>
              <a:rPr lang="ru-RU" dirty="0" err="1" smtClean="0"/>
              <a:t>Щуркова</a:t>
            </a:r>
            <a:r>
              <a:rPr lang="ru-RU" dirty="0" smtClean="0"/>
              <a:t> </a:t>
            </a:r>
            <a:r>
              <a:rPr lang="ru-RU" dirty="0"/>
              <a:t>Н. Е. Программа воспитания школьника. Белгород, 1994.</a:t>
            </a:r>
          </a:p>
          <a:p>
            <a:pPr marL="596646" indent="-514350">
              <a:buFont typeface="+mj-lt"/>
              <a:buAutoNum type="arabicPeriod"/>
            </a:pPr>
            <a:r>
              <a:rPr lang="ru-RU" dirty="0" err="1" smtClean="0"/>
              <a:t>Щуркова</a:t>
            </a:r>
            <a:r>
              <a:rPr lang="ru-RU" dirty="0" smtClean="0"/>
              <a:t> </a:t>
            </a:r>
            <a:r>
              <a:rPr lang="ru-RU" dirty="0"/>
              <a:t>Н. Е. Собранье пёстрых дел. Владимир, 1993.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849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140968"/>
            <a:ext cx="8229600" cy="3162368"/>
          </a:xfrm>
        </p:spPr>
        <p:txBody>
          <a:bodyPr>
            <a:normAutofit/>
          </a:bodyPr>
          <a:lstStyle/>
          <a:p>
            <a:r>
              <a:rPr lang="ru-RU" sz="3200" dirty="0"/>
              <a:t>В сочетании они составляют основу личности, где духовность – вектор ее движения (самовоспитания, самообразования, саморазвития), она является основой нравственности.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Духовность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Нравственность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2099624"/>
          </a:xfrm>
        </p:spPr>
        <p:txBody>
          <a:bodyPr/>
          <a:lstStyle/>
          <a:p>
            <a:r>
              <a:rPr lang="ru-RU" dirty="0"/>
              <a:t>определяется как устремленность личности к избранным целям, ценностная характеристика сознания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2099624"/>
          </a:xfrm>
        </p:spPr>
        <p:txBody>
          <a:bodyPr/>
          <a:lstStyle/>
          <a:p>
            <a:r>
              <a:rPr lang="ru-RU" dirty="0"/>
              <a:t>представляет собой совокупность общих принципов поведения людей по отношению друг к другу и обществу. </a:t>
            </a:r>
          </a:p>
        </p:txBody>
      </p:sp>
    </p:spTree>
    <p:extLst>
      <p:ext uri="{BB962C8B-B14F-4D97-AF65-F5344CB8AC3E}">
        <p14:creationId xmlns:p14="http://schemas.microsoft.com/office/powerpoint/2010/main" val="16033187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/>
              <a:t>Спасибо за внимание!</a:t>
            </a:r>
            <a:endParaRPr lang="ru-RU" b="1" i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12430"/>
            <a:ext cx="6512967" cy="5035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53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722314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Главная цель духовно-нравственного воспитания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формирование человека, способного к принятию  ответственных решений, к проявлению нравственного поведения в любой жизненной ситуации.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3356992"/>
            <a:ext cx="8178112" cy="3251448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ru-RU" sz="2500" dirty="0">
                <a:latin typeface="Times New Roman"/>
                <a:ea typeface="Times New Roman"/>
              </a:rPr>
              <a:t>Духовно-нравственное воспитание направлено на "возвышение сердца" ребенка как центра духовной жизни. Оно представляет собой процесс </a:t>
            </a:r>
            <a:r>
              <a:rPr lang="ru-RU" sz="2500" dirty="0">
                <a:latin typeface="Times New Roman" pitchFamily="18" charset="0"/>
                <a:ea typeface="Times New Roman"/>
                <a:cs typeface="Times New Roman" pitchFamily="18" charset="0"/>
              </a:rPr>
              <a:t>организованного</a:t>
            </a:r>
            <a:r>
              <a:rPr lang="ru-RU" sz="2500" dirty="0">
                <a:latin typeface="Times New Roman"/>
                <a:ea typeface="Times New Roman"/>
              </a:rPr>
              <a:t>, целенаправленного как внешнего, так и внутреннего (эмоционально-сердечного) воздействия педагога на духовно-нравственную сферу личности, являющуюся системообразующей ее внутреннего мира.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130467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260648"/>
            <a:ext cx="3312368" cy="6336704"/>
          </a:xfrm>
        </p:spPr>
        <p:txBody>
          <a:bodyPr/>
          <a:lstStyle/>
          <a:p>
            <a:pPr algn="ctr"/>
            <a:r>
              <a:rPr lang="ru-RU" sz="2000" dirty="0"/>
              <a:t>Духовно-нравственное воспитание проводится с целью формирования высших моральных ценностей, таких как: гуманные (дружелюбные) отношения между детьми, чувство долга, ответственности за своё поведение, трудолюбие и потребность в труде, бережливое отношение к природе, ориентация на гармоничную и семейную жизнь, культура общения, самопознание и самовоспитание.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r="3095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581128"/>
            <a:ext cx="4419600" cy="115212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dirty="0" smtClean="0"/>
              <a:t>Школьная пора — хорошее время для формирования духовности и нравственности.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382134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О</a:t>
            </a:r>
            <a:r>
              <a:rPr lang="ru-RU" b="1" i="1" dirty="0" smtClean="0"/>
              <a:t>бщечеловеческие духовные ценности: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Патриотизм</a:t>
            </a:r>
          </a:p>
          <a:p>
            <a:r>
              <a:rPr lang="ru-RU" dirty="0" smtClean="0"/>
              <a:t>Социальная солидарность</a:t>
            </a:r>
          </a:p>
          <a:p>
            <a:r>
              <a:rPr lang="ru-RU" dirty="0" smtClean="0"/>
              <a:t>Гражданственность</a:t>
            </a:r>
          </a:p>
          <a:p>
            <a:r>
              <a:rPr lang="ru-RU" dirty="0" smtClean="0"/>
              <a:t>Традиционные российские религии</a:t>
            </a:r>
          </a:p>
          <a:p>
            <a:r>
              <a:rPr lang="ru-RU" dirty="0" smtClean="0"/>
              <a:t>Семья</a:t>
            </a:r>
          </a:p>
          <a:p>
            <a:r>
              <a:rPr lang="ru-RU" dirty="0" smtClean="0"/>
              <a:t>Труд и творчество</a:t>
            </a:r>
          </a:p>
          <a:p>
            <a:r>
              <a:rPr lang="ru-RU" dirty="0" smtClean="0"/>
              <a:t>Природа и искусство</a:t>
            </a:r>
          </a:p>
          <a:p>
            <a:r>
              <a:rPr lang="ru-RU" dirty="0" smtClean="0"/>
              <a:t>Человечество</a:t>
            </a:r>
          </a:p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9295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3"/>
                </a:solidFill>
              </a:rPr>
              <a:t>Главными стратегическими задачами педагога являются:</a:t>
            </a:r>
            <a:endParaRPr lang="ru-RU" sz="3600" b="1" i="1" dirty="0">
              <a:solidFill>
                <a:schemeClr val="accent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844824"/>
            <a:ext cx="7498080" cy="4403576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воспитание </a:t>
            </a:r>
            <a:r>
              <a:rPr lang="ru-RU" dirty="0"/>
              <a:t>духовности, гражданственности, патриотизма, трудолюбия через включение учащихся в систему гражданско-патриотического и духовно-нравственного воспитания;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организация </a:t>
            </a:r>
            <a:r>
              <a:rPr lang="ru-RU" dirty="0"/>
              <a:t>и развитие ученического коллектива на принципах духовности и нравственности;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организация </a:t>
            </a:r>
            <a:r>
              <a:rPr lang="ru-RU" dirty="0"/>
              <a:t>внеурочной интеллектуально-познавательной деятельности;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организация </a:t>
            </a:r>
            <a:r>
              <a:rPr lang="ru-RU" dirty="0"/>
              <a:t>начальной профориентации и изучение профессиональных интересов и склонностей;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создание </a:t>
            </a:r>
            <a:r>
              <a:rPr lang="ru-RU" dirty="0"/>
              <a:t>условий для формирования у обучающихся здорового образа жизни как залога духовно-нравственного воспитания;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укрепление </a:t>
            </a:r>
            <a:r>
              <a:rPr lang="ru-RU" dirty="0"/>
              <a:t>взаимодействия семьи и образовательного учреждения через систему совместных мероприятий, индивидуальных встреч и родительских собраний как условия духовно-нравственного воспитания школьников.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72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Основными направлениями моей работы являются: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916832"/>
            <a:ext cx="7498080" cy="4331568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Познавательная деятельность</a:t>
            </a:r>
            <a:endParaRPr lang="ru-RU" dirty="0"/>
          </a:p>
          <a:p>
            <a:r>
              <a:rPr lang="ru-RU" dirty="0" smtClean="0"/>
              <a:t>Ценностно </a:t>
            </a:r>
            <a:r>
              <a:rPr lang="ru-RU" dirty="0"/>
              <a:t>– ориентировочная </a:t>
            </a:r>
            <a:r>
              <a:rPr lang="ru-RU" dirty="0" smtClean="0"/>
              <a:t>деятельность</a:t>
            </a:r>
            <a:endParaRPr lang="ru-RU" dirty="0"/>
          </a:p>
          <a:p>
            <a:r>
              <a:rPr lang="ru-RU" dirty="0" smtClean="0"/>
              <a:t>Трудовая деятельность  </a:t>
            </a:r>
          </a:p>
          <a:p>
            <a:r>
              <a:rPr lang="ru-RU" dirty="0" smtClean="0"/>
              <a:t>Общественно-полезная деятельность</a:t>
            </a:r>
          </a:p>
          <a:p>
            <a:r>
              <a:rPr lang="ru-RU" dirty="0" smtClean="0"/>
              <a:t>Художественно-творческая деятельность </a:t>
            </a:r>
          </a:p>
          <a:p>
            <a:r>
              <a:rPr lang="ru-RU" dirty="0" smtClean="0"/>
              <a:t>Физкультурно-оздоровительная деятельность</a:t>
            </a:r>
            <a:endParaRPr lang="ru-RU" dirty="0"/>
          </a:p>
          <a:p>
            <a:r>
              <a:rPr lang="ru-RU" dirty="0" smtClean="0"/>
              <a:t>Исследовательская </a:t>
            </a:r>
            <a:r>
              <a:rPr lang="ru-RU" dirty="0"/>
              <a:t>деятельность </a:t>
            </a:r>
            <a:r>
              <a:rPr lang="ru-RU" dirty="0" smtClean="0"/>
              <a:t>учащихся </a:t>
            </a:r>
          </a:p>
          <a:p>
            <a:r>
              <a:rPr lang="ru-RU" dirty="0" smtClean="0"/>
              <a:t>Совместная </a:t>
            </a:r>
            <a:r>
              <a:rPr lang="ru-RU" dirty="0"/>
              <a:t>деятельность с </a:t>
            </a:r>
            <a:r>
              <a:rPr lang="ru-RU" dirty="0" smtClean="0"/>
              <a:t>родителями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752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Познавательная деятельность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</a:t>
            </a:r>
            <a:r>
              <a:rPr lang="ru-RU" dirty="0" smtClean="0"/>
              <a:t>процессе </a:t>
            </a:r>
            <a:r>
              <a:rPr lang="ru-RU" dirty="0"/>
              <a:t>обучения ребята регулярно </a:t>
            </a:r>
          </a:p>
          <a:p>
            <a:pPr marL="82296" indent="0">
              <a:buNone/>
            </a:pPr>
            <a:r>
              <a:rPr lang="ru-RU" dirty="0"/>
              <a:t>п</a:t>
            </a:r>
            <a:r>
              <a:rPr lang="ru-RU" dirty="0" smtClean="0"/>
              <a:t>осещают различные выставки</a:t>
            </a:r>
            <a:r>
              <a:rPr lang="ru-RU" dirty="0"/>
              <a:t>, </a:t>
            </a:r>
            <a:r>
              <a:rPr lang="ru-RU" dirty="0" smtClean="0"/>
              <a:t>экскурсии самой разной тематики, участвуют в познавательных конкурсах и викторинах.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856" y="3501008"/>
            <a:ext cx="415333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61048"/>
            <a:ext cx="3282443" cy="380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80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Ценностно – ориентировочная деятельность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 занятиях выполняются работы, посвящённые родному городу, Кольскому краю.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9713">
            <a:off x="-4366" y="3442310"/>
            <a:ext cx="2615952" cy="330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7105">
            <a:off x="5420651" y="2049140"/>
            <a:ext cx="3871913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7591">
            <a:off x="2285061" y="2806000"/>
            <a:ext cx="3462337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79" y="5095673"/>
            <a:ext cx="320675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4625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475</TotalTime>
  <Words>564</Words>
  <Application>Microsoft Office PowerPoint</Application>
  <PresentationFormat>Экран (4:3)</PresentationFormat>
  <Paragraphs>60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Солнцестояние</vt:lpstr>
      <vt:lpstr>Осуществление духовно-нравственного воспитания в условиях кружковой работы объединения «Дизайнер».  </vt:lpstr>
      <vt:lpstr>В сочетании они составляют основу личности, где духовность – вектор ее движения (самовоспитания, самообразования, саморазвития), она является основой нравственности.</vt:lpstr>
      <vt:lpstr>Главная цель духовно-нравственного воспитания  - формирование человека, способного к принятию  ответственных решений, к проявлению нравственного поведения в любой жизненной ситуации.</vt:lpstr>
      <vt:lpstr>Духовно-нравственное воспитание проводится с целью формирования высших моральных ценностей, таких как: гуманные (дружелюбные) отношения между детьми, чувство долга, ответственности за своё поведение, трудолюбие и потребность в труде, бережливое отношение к природе, ориентация на гармоничную и семейную жизнь, культура общения, самопознание и самовоспитание. </vt:lpstr>
      <vt:lpstr>Общечеловеческие духовные ценности:</vt:lpstr>
      <vt:lpstr>Главными стратегическими задачами педагога являются:</vt:lpstr>
      <vt:lpstr>Основными направлениями моей работы являются:</vt:lpstr>
      <vt:lpstr>Познавательная деятельность</vt:lpstr>
      <vt:lpstr>Ценностно – ориентировочная деятельность </vt:lpstr>
      <vt:lpstr>Много работ посвящается Победе в Великой Отечественной войне. Ежегодно дети участвуют в патриотических акциях и тематических конкурсах и выставках.</vt:lpstr>
      <vt:lpstr>Неотъемлемой частью работы является экологическое воспитание – ребята принимают активное участие в экологических конкурсах рисунка, различных массовых мероприятиях, посвящённых охране окружающей среды.</vt:lpstr>
      <vt:lpstr>Во время занятий по прикладному творчеству мы не забываем о православной культуре, о духовных традициях, стараемся в материале донести до зрителя нематериальные культурные ценности.</vt:lpstr>
      <vt:lpstr>Трудовая деятельность. На каждом занятии ребята приобретают различные трудовые умения и навыки, учатся быть терпеливыми, последовательными в своих решениях, доводить начатое дело до конца.</vt:lpstr>
      <vt:lpstr>Общественно-полезная деятельность. Ежегодно ребята участвуют в благотворительных ярмарках изделий, выполненных своими руками, а также в других акциях, направленных на оказание помощи особым людям.</vt:lpstr>
      <vt:lpstr>Художественно-творческая деятельность. Неотъемлемой частью воспитательного процесса является участие детей в различных творческих проектах, конкурсах  прикладного и дизайнерского творчества, выставках. Наши ребята являются неоднократными призёрами и лауреатами конкурсов самой разной тематики. </vt:lpstr>
      <vt:lpstr>Физкультурно-оздоровительная деятельность. На занятиях регулярно проводятся физкультурные минутки, разминки, а также ребята участвуют в конкурсах, посвящённых здоровому образу жизни человека. </vt:lpstr>
      <vt:lpstr>Исследовательская деятельность учащихся. Необходимой частью воспитательной деятельности является участие детей в научно-исследовательских проектах, конкурсах, конференциях, создание общественно значимых объектов и их продвижение и обоснование в научном понимании. </vt:lpstr>
      <vt:lpstr>Совместная деятельность с родителями. Ежегодно в объединении проводятся семейные конкурсы и выставки прикладного и технического творчества, привлекаются родители к созданию совместных научно-исследовательских проектов </vt:lpstr>
      <vt:lpstr>Литература: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СЮТ-ПК34</dc:creator>
  <cp:lastModifiedBy>СЮТ-ПК34</cp:lastModifiedBy>
  <cp:revision>63</cp:revision>
  <dcterms:created xsi:type="dcterms:W3CDTF">2016-03-29T13:48:30Z</dcterms:created>
  <dcterms:modified xsi:type="dcterms:W3CDTF">2016-05-27T12:39:03Z</dcterms:modified>
</cp:coreProperties>
</file>